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19" name="Footer Placeholder 18"/>
          <p:cNvSpPr>
            <a:spLocks noGrp="1"/>
          </p:cNvSpPr>
          <p:nvPr>
            <p:ph type="ftr" sz="quarter" idx="11"/>
          </p:nvPr>
        </p:nvSpPr>
        <p:spPr/>
        <p:txBody>
          <a:bodyPr/>
          <a:lstStyle/>
          <a:p>
            <a:endParaRPr lang="ru-RU" dirty="0"/>
          </a:p>
        </p:txBody>
      </p:sp>
      <p:sp>
        <p:nvSpPr>
          <p:cNvPr id="27" name="Slide Number Placeholder 26"/>
          <p:cNvSpPr>
            <a:spLocks noGrp="1"/>
          </p:cNvSpPr>
          <p:nvPr>
            <p:ph type="sldNum" sz="quarter" idx="12"/>
          </p:nvPr>
        </p:nvSpPr>
        <p:spPr/>
        <p:txBody>
          <a:bodyPr/>
          <a:lstStyle/>
          <a:p>
            <a:fld id="{772F6707-4A5C-4902-9EA9-21BD7E7E7EE3}"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772F6707-4A5C-4902-9EA9-21BD7E7E7EE3}" type="slidenum">
              <a:rPr lang="ru-RU" smtClean="0"/>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772F6707-4A5C-4902-9EA9-21BD7E7E7EE3}"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4AA021CF-C85D-4517-A792-0DD62F06A203}" type="datetimeFigureOut">
              <a:rPr lang="ru-RU" smtClean="0"/>
              <a:t>24.10.2021</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a:xfrm>
            <a:off x="8077200" y="6356350"/>
            <a:ext cx="609600" cy="365125"/>
          </a:xfrm>
        </p:spPr>
        <p:txBody>
          <a:bodyPr/>
          <a:lstStyle/>
          <a:p>
            <a:fld id="{772F6707-4A5C-4902-9EA9-21BD7E7E7EE3}" type="slidenum">
              <a:rPr lang="ru-RU" smtClean="0"/>
              <a:t>‹#›</a:t>
            </a:fld>
            <a:endParaRPr lang="ru-RU"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A021CF-C85D-4517-A792-0DD62F06A203}" type="datetimeFigureOut">
              <a:rPr lang="ru-RU" smtClean="0"/>
              <a:t>24.10.2021</a:t>
            </a:fld>
            <a:endParaRPr lang="ru-RU"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2F6707-4A5C-4902-9EA9-21BD7E7E7EE3}" type="slidenum">
              <a:rPr lang="ru-RU" smtClean="0"/>
              <a:t>‹#›</a:t>
            </a:fld>
            <a:endParaRPr lang="ru-RU"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620688"/>
            <a:ext cx="7848872" cy="2062103"/>
          </a:xfrm>
          <a:prstGeom prst="rect">
            <a:avLst/>
          </a:prstGeom>
        </p:spPr>
        <p:txBody>
          <a:bodyPr wrap="square">
            <a:spAutoFit/>
          </a:bodyPr>
          <a:lstStyle/>
          <a:p>
            <a:pPr algn="ctr"/>
            <a:r>
              <a:rPr lang="ru-RU" sz="3200" b="1" dirty="0">
                <a:latin typeface="Times New Roman" pitchFamily="18" charset="0"/>
                <a:cs typeface="Times New Roman" pitchFamily="18" charset="0"/>
              </a:rPr>
              <a:t>Родительское </a:t>
            </a:r>
            <a:r>
              <a:rPr lang="ru-RU" sz="3200" b="1" dirty="0" smtClean="0">
                <a:latin typeface="Times New Roman" pitchFamily="18" charset="0"/>
                <a:cs typeface="Times New Roman" pitchFamily="18" charset="0"/>
              </a:rPr>
              <a:t>собрание:</a:t>
            </a:r>
            <a:endParaRPr lang="ru-RU" sz="3200" dirty="0">
              <a:latin typeface="Times New Roman" pitchFamily="18" charset="0"/>
              <a:cs typeface="Times New Roman" pitchFamily="18" charset="0"/>
            </a:endParaRPr>
          </a:p>
          <a:p>
            <a:pPr algn="ctr"/>
            <a:r>
              <a:rPr lang="ru-RU" sz="3200" b="1" dirty="0" smtClean="0">
                <a:latin typeface="Times New Roman" pitchFamily="18" charset="0"/>
                <a:cs typeface="Times New Roman" pitchFamily="18" charset="0"/>
              </a:rPr>
              <a:t>«Ответственность </a:t>
            </a:r>
            <a:r>
              <a:rPr lang="ru-RU" sz="3200" b="1" dirty="0">
                <a:latin typeface="Times New Roman" pitchFamily="18" charset="0"/>
                <a:cs typeface="Times New Roman" pitchFamily="18" charset="0"/>
              </a:rPr>
              <a:t>родителей за правонарушения и противоправные деяния </a:t>
            </a:r>
            <a:r>
              <a:rPr lang="ru-RU" sz="3200" b="1" dirty="0" smtClean="0">
                <a:latin typeface="Times New Roman" pitchFamily="18" charset="0"/>
                <a:cs typeface="Times New Roman" pitchFamily="18" charset="0"/>
              </a:rPr>
              <a:t>детей».</a:t>
            </a:r>
            <a:endParaRPr lang="ru-RU" sz="3200" dirty="0">
              <a:latin typeface="Times New Roman" pitchFamily="18" charset="0"/>
              <a:cs typeface="Times New Roman" pitchFamily="18" charset="0"/>
            </a:endParaRPr>
          </a:p>
        </p:txBody>
      </p:sp>
      <p:sp>
        <p:nvSpPr>
          <p:cNvPr id="5" name="Прямоугольник 4"/>
          <p:cNvSpPr/>
          <p:nvPr/>
        </p:nvSpPr>
        <p:spPr>
          <a:xfrm>
            <a:off x="1907704" y="3717032"/>
            <a:ext cx="6912768" cy="2554545"/>
          </a:xfrm>
          <a:prstGeom prst="rect">
            <a:avLst/>
          </a:prstGeom>
        </p:spPr>
        <p:txBody>
          <a:bodyPr wrap="square">
            <a:spAutoFit/>
          </a:bodyPr>
          <a:lstStyle/>
          <a:p>
            <a:pPr algn="r"/>
            <a:r>
              <a:rPr lang="ru-RU" sz="3200" b="1" i="1" dirty="0">
                <a:latin typeface="Times New Roman" pitchFamily="18" charset="0"/>
                <a:cs typeface="Times New Roman" pitchFamily="18" charset="0"/>
              </a:rPr>
              <a:t>Воспитывать - не значит говорить детям хорошие слова, наставлять и </a:t>
            </a:r>
            <a:r>
              <a:rPr lang="ru-RU" sz="3200" b="1" i="1" dirty="0" err="1">
                <a:latin typeface="Times New Roman" pitchFamily="18" charset="0"/>
                <a:cs typeface="Times New Roman" pitchFamily="18" charset="0"/>
              </a:rPr>
              <a:t>назидать</a:t>
            </a:r>
            <a:r>
              <a:rPr lang="ru-RU" sz="3200" b="1" i="1" dirty="0">
                <a:latin typeface="Times New Roman" pitchFamily="18" charset="0"/>
                <a:cs typeface="Times New Roman" pitchFamily="18" charset="0"/>
              </a:rPr>
              <a:t> их, а прежде всего самому жить по-человечески.</a:t>
            </a:r>
            <a:endParaRPr lang="ru-RU" sz="3200" dirty="0">
              <a:latin typeface="Times New Roman" pitchFamily="18" charset="0"/>
              <a:cs typeface="Times New Roman" pitchFamily="18" charset="0"/>
            </a:endParaRPr>
          </a:p>
          <a:p>
            <a:pPr algn="r"/>
            <a:r>
              <a:rPr lang="ru-RU" sz="3200" b="1" i="1" dirty="0">
                <a:latin typeface="Times New Roman" pitchFamily="18" charset="0"/>
                <a:cs typeface="Times New Roman" pitchFamily="18" charset="0"/>
              </a:rPr>
              <a:t>А. Н. Острогорский</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25741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467544" y="404664"/>
            <a:ext cx="8208912" cy="2862322"/>
          </a:xfrm>
          <a:prstGeom prst="rect">
            <a:avLst/>
          </a:prstGeom>
        </p:spPr>
        <p:txBody>
          <a:bodyPr wrap="square">
            <a:spAutoFit/>
          </a:bodyPr>
          <a:lstStyle/>
          <a:p>
            <a:r>
              <a:rPr lang="ru-RU" sz="2000" dirty="0">
                <a:latin typeface="Times New Roman" pitchFamily="18" charset="0"/>
                <a:cs typeface="Times New Roman" pitchFamily="18" charset="0"/>
              </a:rPr>
              <a:t>Что же приводит их на путь нарушения закона? Нередко процесс этот начинается с обыкновенной лени, недисциплинированности, нежелания выполнять простые обязанности учащегося: уважать учителей, родителей, товарищей, добросовестно относиться к учебе, общественной работе, не нарушать распорядка школьной жизни. Плохая успеваемость приводит к обеднению знаний, умений, навыков. Не развивается речь, память, воображение. Ученик начинает отставать от своих товарищей. На уроке ему скучно, может быть, неловко. Любой вопрос может застать врасплох. </a:t>
            </a:r>
          </a:p>
        </p:txBody>
      </p:sp>
      <p:pic>
        <p:nvPicPr>
          <p:cNvPr id="1026" name="Picture 2" descr="https://media.baamboozle.com/uploads/images/8614/1544342469_669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8222" y="3266986"/>
            <a:ext cx="4447553"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5930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Прямоугольник 3"/>
          <p:cNvSpPr/>
          <p:nvPr/>
        </p:nvSpPr>
        <p:spPr>
          <a:xfrm>
            <a:off x="395536" y="335846"/>
            <a:ext cx="8352928" cy="3139321"/>
          </a:xfrm>
          <a:prstGeom prst="rect">
            <a:avLst/>
          </a:prstGeom>
        </p:spPr>
        <p:txBody>
          <a:bodyPr wrap="square">
            <a:spAutoFit/>
          </a:bodyPr>
          <a:lstStyle/>
          <a:p>
            <a:r>
              <a:rPr lang="ru-RU" dirty="0"/>
              <a:t>Нарушается привычная связь с одноклассниками. Тогда он ищет товарищей среди таких же, как сам, отстающих и недисциплинированных учеников. Образуются группы трудных подростков, в которых нередки сквернословие, курение, употребление спиртных напитков. Члены таких групп слоняются по улицам, пристают к другим ребятам, вымогают деньги у младших. Вымогательства сопровождаются запугиванием, угрозами. Постепенно увеличивается диапазон правонарушений: драки, оскорбления, употребление спиртного... Затем происходят кражи, хулиганство, насилие... Это, так сказать, примитивный путь к правонарушениям. Тех, кто встает на него, характеризуют крайне бедные духовные интересы, чрезвычайно низкий культурный уровень, неумеренные материальные потребности. </a:t>
            </a:r>
          </a:p>
        </p:txBody>
      </p:sp>
      <p:pic>
        <p:nvPicPr>
          <p:cNvPr id="2050" name="Picture 2" descr="https://fsd.multiurok.ru/html/2021/04/11/s_6073114b66bfe/1672616_2.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5390" y="3504689"/>
            <a:ext cx="4913220" cy="2973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2173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Прямоугольник 3"/>
          <p:cNvSpPr/>
          <p:nvPr/>
        </p:nvSpPr>
        <p:spPr>
          <a:xfrm>
            <a:off x="251520" y="260648"/>
            <a:ext cx="8496944" cy="4247317"/>
          </a:xfrm>
          <a:prstGeom prst="rect">
            <a:avLst/>
          </a:prstGeom>
        </p:spPr>
        <p:txBody>
          <a:bodyPr wrap="square">
            <a:spAutoFit/>
          </a:bodyPr>
          <a:lstStyle/>
          <a:p>
            <a:r>
              <a:rPr lang="ru-RU" dirty="0"/>
              <a:t>По другому пути идут избалованные подростки, оберегаемые любящими родителями от малейших трудностей и забот. Они могут хорошо учиться, довольно прилично вести себя в школе, но в семье, на улице, во время досуга преображаются. Их отмечает беспечное отношение к жизни, стремление урвать побольше удовольствий, превратить жизнь в сплошную цепь развлечений. Они не помогают в хозяйстве, не облегчают домашних забот матери. Эгоизм становится преобладающим их качеством. Все для себя, любой ценой. Пытающиеся урезонить их взрослые становятся врагами. "Нас не понимают", - с презрением к окружающим говорят они. С пренебрежением начинают они относиться к труду, к простым людям. Нравственные ценности теряют для них всякий смысл. Происходит нравственный распад личности, полная духовная деградация, при которой правонарушение не кажется уже невозможным. Таким образом, способность совершать правонарушения подразумевает отсутствие четких нравственных и правовых ориентиров, активной общественной позиции, моральной ответственности.</a:t>
            </a:r>
          </a:p>
        </p:txBody>
      </p:sp>
      <p:pic>
        <p:nvPicPr>
          <p:cNvPr id="3076" name="Picture 4" descr="https://cs9.pikabu.ru/post_img/2020/03/23/11/og_og_15849871842553982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4508352"/>
            <a:ext cx="4968552" cy="2161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365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179512" y="260648"/>
            <a:ext cx="8496944" cy="2585323"/>
          </a:xfrm>
          <a:prstGeom prst="rect">
            <a:avLst/>
          </a:prstGeom>
        </p:spPr>
        <p:txBody>
          <a:bodyPr wrap="square">
            <a:spAutoFit/>
          </a:bodyPr>
          <a:lstStyle/>
          <a:p>
            <a:r>
              <a:rPr lang="ru-RU" b="1" i="1" u="sng" dirty="0"/>
              <a:t>Уголовную ответственность</a:t>
            </a:r>
            <a:r>
              <a:rPr lang="ru-RU" dirty="0"/>
              <a:t> несут не все несовершеннолетние, а только те, которые достигли определенного возраста.</a:t>
            </a:r>
          </a:p>
          <a:p>
            <a:r>
              <a:rPr lang="ru-RU" dirty="0"/>
              <a:t>Уголовная ответственность за все виды преступлений, предусмотренных Уголовным кодексом, наступает с 16 лет.</a:t>
            </a:r>
          </a:p>
          <a:p>
            <a:r>
              <a:rPr lang="ru-RU" dirty="0"/>
              <a:t>14 лет- это старший подростковый возраст. Достигнув его, ребята уже вполне осознают последствия своих действий и поступков. Они уже достаточно осведомлены о том, за какие поступки наказывают, и какие действия поощряют. Поэтому за отдельные виды преступлений уголовная ответственность наступает с 14 лет. </a:t>
            </a:r>
            <a:endParaRPr lang="ru-RU" dirty="0"/>
          </a:p>
        </p:txBody>
      </p:sp>
      <p:pic>
        <p:nvPicPr>
          <p:cNvPr id="4098" name="Picture 2" descr="https://u.9111s.ru/uploads/201912/27/2dccab006efba9240fa9774117d6c1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0909" y="3068960"/>
            <a:ext cx="4954150" cy="30963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395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Прямоугольник 3"/>
          <p:cNvSpPr/>
          <p:nvPr/>
        </p:nvSpPr>
        <p:spPr>
          <a:xfrm>
            <a:off x="373476" y="332656"/>
            <a:ext cx="8748464" cy="2308324"/>
          </a:xfrm>
          <a:prstGeom prst="rect">
            <a:avLst/>
          </a:prstGeom>
        </p:spPr>
        <p:txBody>
          <a:bodyPr wrap="square">
            <a:spAutoFit/>
          </a:bodyPr>
          <a:lstStyle/>
          <a:p>
            <a:r>
              <a:rPr lang="ru-RU" u="sng" dirty="0"/>
              <a:t> </a:t>
            </a:r>
            <a:r>
              <a:rPr lang="ru-RU" b="1" i="1" u="sng" dirty="0"/>
              <a:t>К административной ответственности</a:t>
            </a:r>
            <a:r>
              <a:rPr lang="ru-RU" dirty="0"/>
              <a:t> привлекаются несовершеннолетние, достигшие возраста 16 лет и совершившие такие правонарушения как, например, мелкое хулиганство, распитие пива или другой алкогольной продукции, появление в общественном месте в состоянии опьянения.</a:t>
            </a:r>
          </a:p>
          <a:p>
            <a:r>
              <a:rPr lang="ru-RU" dirty="0"/>
              <a:t>Нецензурная брань в общественных местах, оскорбительное приставание или другие действия, нарушающие общественный порядок и спокойствие граждан, уничтожение или повреждение чужого имущества,- это мелкое хулиганство.</a:t>
            </a:r>
          </a:p>
        </p:txBody>
      </p:sp>
      <p:pic>
        <p:nvPicPr>
          <p:cNvPr id="5122" name="Picture 2" descr="https://ifamnews.com/wp-content/uploads/2020/06/koa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852936"/>
            <a:ext cx="4714782" cy="31431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929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sp>
        <p:nvSpPr>
          <p:cNvPr id="4" name="Прямоугольник 3"/>
          <p:cNvSpPr/>
          <p:nvPr/>
        </p:nvSpPr>
        <p:spPr>
          <a:xfrm>
            <a:off x="107504" y="117693"/>
            <a:ext cx="8640960" cy="6740307"/>
          </a:xfrm>
          <a:prstGeom prst="rect">
            <a:avLst/>
          </a:prstGeom>
        </p:spPr>
        <p:txBody>
          <a:bodyPr wrap="square">
            <a:spAutoFit/>
          </a:bodyPr>
          <a:lstStyle/>
          <a:p>
            <a:r>
              <a:rPr lang="ru-RU" b="1" u="sng" dirty="0"/>
              <a:t>Родители обязаны:</a:t>
            </a:r>
            <a:endParaRPr lang="ru-RU" dirty="0"/>
          </a:p>
          <a:p>
            <a:r>
              <a:rPr lang="ru-RU" dirty="0"/>
              <a:t>–обеспечивать и защищать права и интересы своих детей;</a:t>
            </a:r>
          </a:p>
          <a:p>
            <a:r>
              <a:rPr lang="ru-RU" dirty="0"/>
              <a:t>–воспитывать детей, исключая пренебрежительное, жестокое, грубое, унижающее человеческое достоинство обращение, оскорбление или их эксплуатацию;</a:t>
            </a:r>
          </a:p>
          <a:p>
            <a:r>
              <a:rPr lang="ru-RU" dirty="0"/>
              <a:t>–обеспечить детям получение среднего образования в общеобразовательной школе или в другом приравненном к ней по статусу образовательном учреждении;</a:t>
            </a:r>
          </a:p>
          <a:p>
            <a:r>
              <a:rPr lang="ru-RU" dirty="0"/>
              <a:t>- выполнять Устав образовательного учреждения;</a:t>
            </a:r>
          </a:p>
          <a:p>
            <a:r>
              <a:rPr lang="ru-RU" dirty="0"/>
              <a:t>- обеспечивать в пределах своих способностей и финансовых возможностей условия жизни, необходимые для нормального развития ребенка;</a:t>
            </a:r>
          </a:p>
          <a:p>
            <a:r>
              <a:rPr lang="ru-RU" dirty="0"/>
              <a:t>– создавать благоприятные условия для выполнения домашних заданий и самообразования ребенка.</a:t>
            </a:r>
          </a:p>
          <a:p>
            <a:r>
              <a:rPr lang="ru-RU" dirty="0"/>
              <a:t>– несут ответственность за обеспечение ребенка необходимыми сред­ствами обучения и воспитания, в том числе учебниками, спортивной формой, формой для трудового обучения, сменной обувью и т.д.</a:t>
            </a:r>
          </a:p>
          <a:p>
            <a:r>
              <a:rPr lang="ru-RU" dirty="0"/>
              <a:t>- совместно с образовательным учреждением контролируют обучение ребенка, поведение его в школе и вне ее, в общественных местах.</a:t>
            </a:r>
          </a:p>
          <a:p>
            <a:r>
              <a:rPr lang="ru-RU" dirty="0"/>
              <a:t>– несут ответственность за ликвидацию обучающимися академической задолженности, за поведение детей, занятость их во внеурочное время.</a:t>
            </a:r>
          </a:p>
          <a:p>
            <a:r>
              <a:rPr lang="ru-RU" dirty="0"/>
              <a:t>– несут материальную ответственность, согласно Гражданскому кодексу РФ, за ущерб, причиненный образовательному учреждению по вине учащегося.</a:t>
            </a:r>
          </a:p>
          <a:p>
            <a:r>
              <a:rPr lang="ru-RU" dirty="0"/>
              <a:t>– посещают родительские собрания 1 раз </a:t>
            </a:r>
            <a:r>
              <a:rPr lang="ru-RU" dirty="0" err="1"/>
              <a:t>втриместр</a:t>
            </a:r>
            <a:r>
              <a:rPr lang="ru-RU" dirty="0"/>
              <a:t>, приходят по приглашению любого учителя для беседы - по мере необходимости.</a:t>
            </a:r>
          </a:p>
        </p:txBody>
      </p:sp>
    </p:spTree>
    <p:extLst>
      <p:ext uri="{BB962C8B-B14F-4D97-AF65-F5344CB8AC3E}">
        <p14:creationId xmlns:p14="http://schemas.microsoft.com/office/powerpoint/2010/main" val="28195796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TotalTime>
  <Words>749</Words>
  <Application>Microsoft Office PowerPoint</Application>
  <PresentationFormat>Экран (4:3)</PresentationFormat>
  <Paragraphs>24</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HP</dc:creator>
  <cp:lastModifiedBy>HP</cp:lastModifiedBy>
  <cp:revision>5</cp:revision>
  <dcterms:created xsi:type="dcterms:W3CDTF">2021-10-24T07:08:20Z</dcterms:created>
  <dcterms:modified xsi:type="dcterms:W3CDTF">2021-10-24T12:41:11Z</dcterms:modified>
</cp:coreProperties>
</file>