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61" r:id="rId13"/>
    <p:sldId id="262" r:id="rId14"/>
    <p:sldId id="270" r:id="rId15"/>
    <p:sldId id="271" r:id="rId16"/>
    <p:sldId id="272" r:id="rId17"/>
    <p:sldId id="273" r:id="rId18"/>
    <p:sldId id="26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980728"/>
            <a:ext cx="8305800" cy="403244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Профилактическая работа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с семьями и детьми по предупреждению </a:t>
            </a:r>
            <a:r>
              <a:rPr lang="ru-RU" b="1" dirty="0" err="1" smtClean="0">
                <a:solidFill>
                  <a:schemeClr val="tx2">
                    <a:lumMod val="90000"/>
                  </a:schemeClr>
                </a:solidFill>
              </a:rPr>
              <a:t>девиантного</a:t>
            </a:r>
            <a:r>
              <a:rPr lang="ru-RU" b="1" dirty="0" smtClean="0">
                <a:solidFill>
                  <a:schemeClr val="tx2">
                    <a:lumMod val="90000"/>
                  </a:schemeClr>
                </a:solidFill>
              </a:rPr>
              <a:t> поведения</a:t>
            </a:r>
            <a:endParaRPr lang="ru-RU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раннее выявление неблагополучных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семей,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создание банка данных по неполным семьям, опекунским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семьям,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пропаганда здорового образа жизни в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семье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как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необходимое условие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успешной социализации детей и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подростков,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</a:rPr>
              <a:t>психолого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– педагогическое просвещение с целью создания оптимальных условий для взаимопонимания в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семье,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содействие включению родителей в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</a:rPr>
              <a:t>учебно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– воспитательный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процесс,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организация «круглых столов», семинаров, встреч для родителей, педагогов, учащихся по социально – педагогической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проблематике.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484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П</a:t>
            </a:r>
            <a:r>
              <a:rPr lang="ru-RU" sz="4400" dirty="0" smtClean="0">
                <a:solidFill>
                  <a:srgbClr val="C00000"/>
                </a:solidFill>
              </a:rPr>
              <a:t>оддержка семьи </a:t>
            </a:r>
            <a:r>
              <a:rPr lang="ru-RU" sz="4400" dirty="0" smtClean="0">
                <a:solidFill>
                  <a:srgbClr val="C00000"/>
                </a:solidFill>
              </a:rPr>
              <a:t>в формировании личности учащегося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организация и проведение индивидуальных консультаций для обучающихся, оказавшихся в трудных жизненных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ситуациях,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консультирование и специализированная помощь обучающимся в профессиональном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самоопределении,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консультирование  родителей, педагогов, администрации, классных руководителей по разрешению социально – педагогических проблем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Консультирование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раннее выявление и предупреждение фактов отклоняющегося поведении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обучающихся,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обеспечение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профилактической и коррекционной работы с детьми и подростками, состоящими на различных видах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учета,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организация профилактической работы с обучающимися «группы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риска«,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способствование пропаганде здорового образа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жизни,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повышение уровня правовой грамотности обучающихся и их родителей с целью профилактики </a:t>
            </a:r>
            <a:r>
              <a:rPr lang="ru-RU" sz="2800" i="1" dirty="0" err="1" smtClean="0">
                <a:solidFill>
                  <a:schemeClr val="tx2">
                    <a:lumMod val="75000"/>
                  </a:schemeClr>
                </a:solidFill>
              </a:rPr>
              <a:t>девиантного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поведения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Профилактика, коррекция и реабилитация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027040"/>
          </a:xfrm>
        </p:spPr>
        <p:txBody>
          <a:bodyPr>
            <a:normAutofit/>
          </a:bodyPr>
          <a:lstStyle/>
          <a:p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развитие взаимопонимания и взаимодействия между преподавателями, обучающимися и родителями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72544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rgbClr val="C00000"/>
                </a:solidFill>
              </a:rPr>
              <a:t>Содействие созданию педагогически ориентированной среды для оптимального развития личности ребенка</a:t>
            </a: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 анализ и обобщение опыта социально – педагогической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деятельности,</a:t>
            </a:r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участие в методических семинарах, конференциях различного уровня по социально – педагогическим </a:t>
            </a: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проблемам,</a:t>
            </a:r>
            <a:endParaRPr lang="ru-RU" sz="24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 накопление банка данных по методикам работы на основе изучения методической литературы, специальных изданий по социальной педагогике, результатов проведенных социально – педагогических исследований.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Организационно – методическая деятельность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ндивидуальная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работа с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трудновоспитуемым,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рганизация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занятости детей во внеурочное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время,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рганизация отдыха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детей в период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каникул.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рофилактика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ДТП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абота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по противопожарной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безопасности,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асширение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культурного кругозора,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воспитание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ответственности через проведения воспитательных часов.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rgbClr val="C00000"/>
                </a:solidFill>
              </a:rPr>
              <a:t>Профилактика правонарушений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а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нкетирование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по выявлению вовлеченности несовершеннолетних в употреблении алкоголя,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табака,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рганизация 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и проведение акции «Мир против наркотиков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»,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абота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по предупреждению насилия среди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несовершеннолетних,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п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рофилактические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беседы о здоровом образе жизни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36440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Пропаганда здорового образа жизни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«Измените </a:t>
            </a: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привычное и </a:t>
            </a: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запомните!»</a:t>
            </a:r>
            <a:endParaRPr lang="ru-RU" sz="3200" i="1" dirty="0" smtClean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«Что </a:t>
            </a: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такое сленг </a:t>
            </a: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наркоманов»</a:t>
            </a:r>
            <a:endParaRPr lang="ru-RU" sz="3200" i="1" dirty="0" smtClean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«Подумай </a:t>
            </a: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еще </a:t>
            </a: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раз»</a:t>
            </a:r>
            <a:endParaRPr lang="ru-RU" sz="3200" i="1" dirty="0" smtClean="0">
              <a:solidFill>
                <a:schemeClr val="tx2">
                  <a:lumMod val="90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«Здоровье </a:t>
            </a: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сгубишь – новое не </a:t>
            </a: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купишь» </a:t>
            </a: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–тематический вечер</a:t>
            </a:r>
          </a:p>
          <a:p>
            <a:pPr>
              <a:lnSpc>
                <a:spcPct val="90000"/>
              </a:lnSpc>
              <a:defRPr/>
            </a:pP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«В </a:t>
            </a: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здоровом теле – здоровый </a:t>
            </a:r>
            <a:r>
              <a:rPr lang="ru-RU" sz="3200" i="1" dirty="0" smtClean="0">
                <a:solidFill>
                  <a:schemeClr val="tx2">
                    <a:lumMod val="90000"/>
                  </a:schemeClr>
                </a:solidFill>
              </a:rPr>
              <a:t>дух»</a:t>
            </a:r>
            <a:endParaRPr lang="ru-RU" sz="3200" i="1" dirty="0" smtClean="0">
              <a:solidFill>
                <a:schemeClr val="tx2">
                  <a:lumMod val="9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Темы профилактических бесед о здоровом образе жизни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Создание  обстановки психологического комфорта и безопасности личности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обучающихся,</a:t>
            </a:r>
            <a:endParaRPr lang="ru-RU" sz="3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о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беспечение охраны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жизни и здоровья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обучающихся,</a:t>
            </a:r>
            <a:endParaRPr lang="ru-RU" sz="3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у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становление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гуманных, нравственно здоровых отношений в социальной среде.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</a:rPr>
              <a:t>ОЖИДАЕМЫЕ РЕЗУЛЬТАТЫ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89113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живут в малообеспеченной семье, 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в семье беженцев, переселенцев (проблемы адаптации и языковые), 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проблемы адаптации при смене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места жительства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, школы, класса, 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живут в асоциальной семье (пренебрежительное или агрессивное отношение к ребенку), 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самовольный уход из дома.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0524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К группе риска 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девиаций можно отнести следующих учащихся: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/>
          <a:lstStyle/>
          <a:p>
            <a:pPr>
              <a:defRPr/>
            </a:pPr>
            <a:r>
              <a:rPr lang="ru-RU" sz="3600" b="1" i="1" u="sng" dirty="0" smtClean="0">
                <a:solidFill>
                  <a:srgbClr val="C00000"/>
                </a:solidFill>
              </a:rPr>
              <a:t>Учебно-педагогические предпосылки</a:t>
            </a:r>
            <a:r>
              <a:rPr lang="ru-RU" sz="3600" i="1" dirty="0" smtClean="0">
                <a:solidFill>
                  <a:srgbClr val="C00000"/>
                </a:solidFill>
              </a:rPr>
              <a:t>: </a:t>
            </a:r>
          </a:p>
          <a:p>
            <a:pPr>
              <a:defRPr/>
            </a:pP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имеют стойкую неуспеваемость, </a:t>
            </a:r>
          </a:p>
          <a:p>
            <a:pPr>
              <a:defRPr/>
            </a:pP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пропуски занятий без уважительных причин, </a:t>
            </a:r>
          </a:p>
          <a:p>
            <a:pPr>
              <a:defRPr/>
            </a:pP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пропускают отдельные предметы без уважительных причин.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23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  <a:defRPr/>
            </a:pPr>
            <a:r>
              <a:rPr lang="ru-RU" sz="3200" b="1" i="1" u="sng" dirty="0" smtClean="0">
                <a:solidFill>
                  <a:srgbClr val="C00000"/>
                </a:solidFill>
              </a:rPr>
              <a:t>Поведенческие условия:</a:t>
            </a:r>
            <a:r>
              <a:rPr lang="ru-RU" sz="3200" i="1" dirty="0" smtClean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нарушение поведения, </a:t>
            </a:r>
          </a:p>
          <a:p>
            <a:pPr>
              <a:lnSpc>
                <a:spcPct val="90000"/>
              </a:lnSpc>
              <a:defRPr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трудности во взаимоотношениях со сверстниками и родителями, </a:t>
            </a:r>
          </a:p>
          <a:p>
            <a:pPr>
              <a:lnSpc>
                <a:spcPct val="90000"/>
              </a:lnSpc>
              <a:defRPr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повышенная тревожность, </a:t>
            </a:r>
          </a:p>
          <a:p>
            <a:pPr>
              <a:lnSpc>
                <a:spcPct val="90000"/>
              </a:lnSpc>
              <a:defRPr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употребление наркотических веществ,</a:t>
            </a:r>
          </a:p>
          <a:p>
            <a:pPr>
              <a:lnSpc>
                <a:spcPct val="90000"/>
              </a:lnSpc>
              <a:defRPr/>
            </a:pPr>
            <a:r>
              <a:rPr lang="ru-RU" sz="3200" i="1" dirty="0" err="1" smtClean="0">
                <a:solidFill>
                  <a:schemeClr val="tx2">
                    <a:lumMod val="75000"/>
                  </a:schemeClr>
                </a:solidFill>
              </a:rPr>
              <a:t>табакокурение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</a:p>
          <a:p>
            <a:pPr>
              <a:lnSpc>
                <a:spcPct val="90000"/>
              </a:lnSpc>
              <a:defRPr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токсикомания, </a:t>
            </a:r>
          </a:p>
          <a:p>
            <a:pPr>
              <a:lnSpc>
                <a:spcPct val="90000"/>
              </a:lnSpc>
              <a:defRPr/>
            </a:pPr>
            <a:r>
              <a:rPr lang="ru-RU" sz="3200" i="1" dirty="0" err="1" smtClean="0">
                <a:solidFill>
                  <a:schemeClr val="tx2">
                    <a:lumMod val="75000"/>
                  </a:schemeClr>
                </a:solidFill>
              </a:rPr>
              <a:t>гиперактивность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. </a:t>
            </a:r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431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Создание благоприятных условий для развития личности ребенка (физического, социального, духовно – нравственного, интеллектуального).</a:t>
            </a:r>
          </a:p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Оказание ребенку комплексной помощи в саморазвитии и самореализации в процессе восприятия мира и адаптации в нем.</a:t>
            </a:r>
          </a:p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Содействие в поддержке семьи, повышение её воспитательного потенциала.</a:t>
            </a:r>
          </a:p>
          <a:p>
            <a:pPr>
              <a:lnSpc>
                <a:spcPct val="8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Защита ребенка в его жизненном пространстве.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Задачи коррекции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19128"/>
          </a:xfrm>
        </p:spPr>
        <p:txBody>
          <a:bodyPr/>
          <a:lstStyle/>
          <a:p>
            <a:pPr>
              <a:defRPr/>
            </a:pP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 изучение и анализ культурно-бытовых отношений в семьях 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обучающихся,</a:t>
            </a:r>
            <a:endParaRPr lang="ru-RU" sz="36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проведение 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социальной паспортизации </a:t>
            </a:r>
            <a:r>
              <a:rPr lang="ru-RU" sz="3600" i="1" dirty="0" smtClean="0">
                <a:solidFill>
                  <a:schemeClr val="tx2">
                    <a:lumMod val="75000"/>
                  </a:schemeClr>
                </a:solidFill>
              </a:rPr>
              <a:t>группы</a:t>
            </a:r>
            <a:endParaRPr lang="ru-RU" sz="36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8448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Социально – педагогическое исследование с целью выявления социальных и личностных проблем детей всех возрастов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0716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Анкета «Изучение личности обучающегося»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Методика «Оценка отношения ребенка с группой»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Методика «Отношение ребенка к обучению в техникуме»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Анкета «Я и мои друзья»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Тест «Ведете ли вы здоровый образ жизни»</a:t>
            </a: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Методика «Что беспокоит тебя в жизни больше всего»</a:t>
            </a:r>
          </a:p>
          <a:p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15212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rgbClr val="C00000"/>
                </a:solidFill>
              </a:rPr>
              <a:t>Изучение причин отклонений в поведении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471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Обследование условий жизни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несовершеннолетнего,</a:t>
            </a:r>
            <a:endParaRPr lang="ru-RU" sz="3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зучение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взаимоотношений в семье (анкетирование, диагностирование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),</a:t>
            </a:r>
            <a:endParaRPr lang="ru-RU" sz="32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и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ндивидуальные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беседы с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</a:rPr>
              <a:t>родителями</a:t>
            </a:r>
            <a:endParaRPr lang="ru-RU" sz="32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92424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C00000"/>
                </a:solidFill>
              </a:rPr>
              <a:t>Обследования условий жизни и взаимоотношений в семье.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выявление и поддержка обучающихся, нуждающихся в социальной защите (дети – инвалиды, опекаемые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),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защита прав и интересов учащихся (обращение особого внимания на оказавшихся в трудной жизненной ситуации) в различных инстанциях (педсовет, Совет по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профилактике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правонарушений, комиссия по делам несовершеннолетних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),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защита и индивидуальная работа с обучающимися, подвергающимися насилию и агрессии со стороны 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взрослых,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правовое просвещение обучающихся (программа «Ребенок и закон</a:t>
            </a: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»).</a:t>
            </a:r>
            <a:endParaRPr lang="ru-RU" sz="2800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Защита прав ребенка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</TotalTime>
  <Words>743</Words>
  <Application>Microsoft Office PowerPoint</Application>
  <PresentationFormat>Экран (4:3)</PresentationFormat>
  <Paragraphs>89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Бумажная</vt:lpstr>
      <vt:lpstr>Профилактическая работа  с семьями и детьми по предупреждению девиантного поведения</vt:lpstr>
      <vt:lpstr>К группе риска  девиаций можно отнести следующих учащихся:</vt:lpstr>
      <vt:lpstr>Слайд 3</vt:lpstr>
      <vt:lpstr>Слайд 4</vt:lpstr>
      <vt:lpstr>Задачи коррекции</vt:lpstr>
      <vt:lpstr>Социально – педагогическое исследование с целью выявления социальных и личностных проблем детей всех возрастов</vt:lpstr>
      <vt:lpstr>Изучение причин отклонений в поведении </vt:lpstr>
      <vt:lpstr>Обследования условий жизни и взаимоотношений в семье.</vt:lpstr>
      <vt:lpstr>Защита прав ребенка</vt:lpstr>
      <vt:lpstr>Поддержка семьи в формировании личности учащегося</vt:lpstr>
      <vt:lpstr>Консультирование</vt:lpstr>
      <vt:lpstr>Профилактика, коррекция и реабилитация</vt:lpstr>
      <vt:lpstr>Содействие созданию педагогически ориентированной среды для оптимального развития личности ребенка</vt:lpstr>
      <vt:lpstr>Организационно – методическая деятельность</vt:lpstr>
      <vt:lpstr>Профилактика правонарушений</vt:lpstr>
      <vt:lpstr>Пропаганда здорового образа жизни</vt:lpstr>
      <vt:lpstr>Темы профилактических бесед о здоровом образе жизни</vt:lpstr>
      <vt:lpstr>ОЖИДАЕМЫЕ РЕЗУЛЬТАТЫ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Профилактическая работа  с семьями и детьми по предупреждению девиантного поведения</dc:title>
  <dc:creator>Пользователь</dc:creator>
  <cp:lastModifiedBy>Пользователь</cp:lastModifiedBy>
  <cp:revision>8</cp:revision>
  <dcterms:created xsi:type="dcterms:W3CDTF">2021-04-08T10:51:03Z</dcterms:created>
  <dcterms:modified xsi:type="dcterms:W3CDTF">2021-04-08T11:44:08Z</dcterms:modified>
</cp:coreProperties>
</file>