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1C035A-D035-063A-4ACD-CA75D9CFD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A611EC-2D05-A90C-6D76-7F5604C93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6E84E2-7CD4-1C4F-A652-756ECE10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64DE5C-F4F0-0465-CD5A-7459906E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7DF282-7AFE-F9C4-CD88-A99CC65C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3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4EBC9-F817-45F6-306D-B03427156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86F671-89F5-AC51-8753-141CB0395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FB5CAB-453B-072D-C09C-E7DE73C6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CB6F39-2401-0ACC-7970-8C22775D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0F87F-44E2-74E1-65B9-10B024DE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3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17C465-6D64-46D7-6AA5-87AF22869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BD7597-A887-D23A-A376-0FDE9D253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40411C-E1C3-EFCD-76DD-33CCFFEAD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764353-39E8-31AE-CEE6-51DDBC07C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613678-8F19-3DBF-D0D7-9304CD9A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00AE7-E87C-FA90-2E91-7452A2C6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82D06D-BC9D-93BA-18C6-115DBA9DB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5E88FE-B005-19DF-FCD5-D770BD718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7B427-C968-D11C-3697-938DF496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70135-8D42-AD46-E2A6-8E713A0C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0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4A227-934C-066C-B0E8-D5837EBAA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C75D4F-2742-B864-494E-2101D6FF8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2AFF38-F854-A58A-3134-C7AED20B7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32F1AE-ABD3-865F-0D02-520ADAFE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F4ADC7-548D-CB2B-D9B5-7ADCE29F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13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269C27-9083-5025-560F-B44C44CA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F75701-7ED3-AA9A-7CBE-EF05B95A9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C918AA0-9F7C-1DA4-AEFA-6D3B57924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360E1D-9D98-4EAC-1BE8-3D175E59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20C2FD-569E-7CDC-85EC-B5669AC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671FBA-83C1-0FB1-55BD-3ABC9BD9C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3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D19E7-46B0-2B5F-80D4-0F6E2A2D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D48B5C-C830-4FA7-1D1D-8243ADDEE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1088B6-6B40-597F-1473-DE50C1527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DDF5AB-B7D6-8484-5E9F-E6435C5BB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DF4C9C5-9902-F406-BCDE-A034B2D32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B06FC-7022-AFD9-F478-5BDAA21A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F45FEE-BE92-4DE1-C8F0-C606BE58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4AD726B-24D7-A436-8013-91A05879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84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933AC0-BF4D-45E0-31B5-3AEAC9E9C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1F2608-A1A4-E284-0BE7-8ECB9377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FF218C-B3F1-1458-06AE-1606A87E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E5F8855-6A50-F7A3-7498-DDAAAF31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D236-7786-5FBC-7A7D-016A1239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A802FC-35BE-EA59-995D-B0E8724A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C0F805-A73A-97A6-CCC5-7AAA292C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9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E65CB-E4CF-ACDC-F5D2-D9AD1CF8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F384B1-EA25-F937-2DC7-1B04DAB57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D26447-6426-7575-438F-27B759289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51211F-A18D-F707-3EEF-7001BF09D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9402A6-E085-9712-9FF8-D7D55BFC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0D5C68-F4F0-4C14-BBAE-CBCB3466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37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F7030-F148-0F9A-F45F-E2F8D0F83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F6269F-2727-0D13-BC35-C4FB733A5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F4B674-4B3E-9541-0D99-B46537C34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AA6D029-2141-3253-C6EC-E179C1BC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F5538E-795F-795E-C6BA-A397040B4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BF1D54-3AB7-00AD-2C0B-12E53DC2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6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055E5-A795-9419-7115-7E09DE5C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EFC530-F9EC-1E61-FA29-A387984F2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4892BB-7A26-8D4F-E516-388C731B3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37A0-E6B9-40B6-8E2D-4145FBCF1687}" type="datetimeFigureOut">
              <a:rPr lang="ru-RU" smtClean="0"/>
              <a:t>22.10.2023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C16298-60F1-271C-CCA4-8A9A68818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9D46DE-028F-C30B-7C72-A784C47F3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3183B-9A9B-4539-A80D-87F7EE7D0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97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8ABF6-4A83-DE14-33CA-2EFB2C0E6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30593"/>
            <a:ext cx="7827818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снежного барса Презентация ученика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7Г класса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Куприя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Антона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AF4404A-F217-0B56-2E0D-83F083C47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18" y="956343"/>
            <a:ext cx="4239112" cy="423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2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B4942-6D99-1A58-616E-C01D1B2A7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0535"/>
            <a:ext cx="12192000" cy="1482459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экотуризма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1F5E9-68CE-B375-54CA-82ED0F8A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90" y="1537454"/>
            <a:ext cx="12047145" cy="4955421"/>
          </a:xfrm>
        </p:spPr>
        <p:txBody>
          <a:bodyPr>
            <a:noAutofit/>
          </a:bodyPr>
          <a:lstStyle/>
          <a:p>
            <a:r>
              <a:rPr lang="ru-RU" b="1" dirty="0">
                <a:effectLst/>
                <a:latin typeface="Bahnschrift Condensed" panose="020B0502040204020203" pitchFamily="34" charset="0"/>
              </a:rPr>
              <a:t>Экотуризм может играть важную роль в сохранении снежного барса и его местообитаний. Развитие экотуризма может стать источником дохода для местных сообществ и стимулировать их заинтересованность в сохранении снежного барса. В рамках проектов по развитию экотуризма можно проводить экспедиции для наблюдения за снежным барсом, организовывать лагеря для туристов, обучать местных жителей гостеприимству и обслуживанию туристов.</a:t>
            </a:r>
            <a:endParaRPr lang="ru-RU" b="1" dirty="0">
              <a:latin typeface="Bahnschrift Condensed" panose="020B0502040204020203" pitchFamily="34" charset="0"/>
            </a:endParaRPr>
          </a:p>
          <a:p>
            <a:r>
              <a:rPr lang="ru-RU" b="1" dirty="0">
                <a:effectLst/>
                <a:latin typeface="Bahnschrift Condensed" panose="020B0502040204020203" pitchFamily="34" charset="0"/>
              </a:rPr>
              <a:t>Однако, необходимо учитывать потенциальные негативные последствия экотуризма, такие как нарушение местных культур и традиций, повышенная нагрузка на местные экосистемы и возможность незаконной торговли снежными барсами. Поэтому, важно разрабатывать и продвигать устойчивый экотуризм, который будет сбалансирован между экономической выгодой и сохранением природы.</a:t>
            </a:r>
            <a:endParaRPr lang="ru-RU" b="1" dirty="0">
              <a:latin typeface="Bahnschrift Condensed" panose="020B0502040204020203" pitchFamily="34" charset="0"/>
            </a:endParaRPr>
          </a:p>
          <a:p>
            <a:endParaRPr lang="ru-RU" b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2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41DFC-94EA-A60D-0F9A-5EC17A85A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958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бизнесом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1E088-9CBA-3600-E1F8-6B22D13F2EA9}"/>
              </a:ext>
            </a:extLst>
          </p:cNvPr>
          <p:cNvSpPr txBox="1"/>
          <p:nvPr/>
        </p:nvSpPr>
        <p:spPr>
          <a:xfrm>
            <a:off x="126749" y="1077362"/>
            <a:ext cx="3005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Партнерство с бизнесом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6D239-6565-CE71-B8A5-5666DADDE70F}"/>
              </a:ext>
            </a:extLst>
          </p:cNvPr>
          <p:cNvSpPr txBox="1"/>
          <p:nvPr/>
        </p:nvSpPr>
        <p:spPr>
          <a:xfrm>
            <a:off x="126749" y="1443841"/>
            <a:ext cx="319587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Bahnschrift Condensed" panose="020B0502040204020203" pitchFamily="34" charset="0"/>
              </a:rPr>
              <a:t>Сотрудничество с компаниями и организациями может помочь в финансировании проектов по защите снежного барса, а также в привлечении внимания к проблеме сохранения этого виды. Бизнес может поддерживать проекты по защите снежного барса, например, путем выделения части прибыли на благотворительность или путем организации совместных мероприятий.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B0E08D-5FE9-0BBE-5C8D-F86DD06E1E18}"/>
              </a:ext>
            </a:extLst>
          </p:cNvPr>
          <p:cNvSpPr txBox="1"/>
          <p:nvPr/>
        </p:nvSpPr>
        <p:spPr>
          <a:xfrm>
            <a:off x="3322622" y="1074509"/>
            <a:ext cx="42302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сотрудничества с бизнесом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EA0C2-5FBE-B2AF-6143-2562C9F9531F}"/>
              </a:ext>
            </a:extLst>
          </p:cNvPr>
          <p:cNvSpPr txBox="1"/>
          <p:nvPr/>
        </p:nvSpPr>
        <p:spPr>
          <a:xfrm>
            <a:off x="3395048" y="1443841"/>
            <a:ext cx="371192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Bahnschrift Condensed" panose="020B0502040204020203" pitchFamily="34" charset="0"/>
              </a:rPr>
              <a:t>В 2018 году компания Apple выделила $1 миллион на поддержку проекта </a:t>
            </a:r>
            <a:r>
              <a:rPr lang="ru-RU" sz="2000" dirty="0" err="1">
                <a:effectLst/>
                <a:latin typeface="Bahnschrift Condensed" panose="020B0502040204020203" pitchFamily="34" charset="0"/>
              </a:rPr>
              <a:t>Snow</a:t>
            </a:r>
            <a:r>
              <a:rPr lang="ru-RU" sz="2000" dirty="0">
                <a:effectLst/>
                <a:latin typeface="Bahnschrift Condensed" panose="020B0502040204020203" pitchFamily="34" charset="0"/>
              </a:rPr>
              <a:t> </a:t>
            </a:r>
            <a:r>
              <a:rPr lang="ru-RU" sz="2000" dirty="0" err="1">
                <a:effectLst/>
                <a:latin typeface="Bahnschrift Condensed" panose="020B0502040204020203" pitchFamily="34" charset="0"/>
              </a:rPr>
              <a:t>Leopard</a:t>
            </a:r>
            <a:r>
              <a:rPr lang="ru-RU" sz="2000" dirty="0">
                <a:effectLst/>
                <a:latin typeface="Bahnschrift Condensed" panose="020B0502040204020203" pitchFamily="34" charset="0"/>
              </a:rPr>
              <a:t> Trust, направленного на защиту снежного барса.</a:t>
            </a:r>
            <a:r>
              <a:rPr lang="ru-RU" sz="2000" dirty="0">
                <a:latin typeface="Bahnschrift Condensed" panose="020B0502040204020203" pitchFamily="34" charset="0"/>
              </a:rPr>
              <a:t> </a:t>
            </a:r>
            <a:r>
              <a:rPr lang="ru-RU" sz="2000" dirty="0">
                <a:effectLst/>
                <a:latin typeface="Bahnschrift Condensed" panose="020B0502040204020203" pitchFamily="34" charset="0"/>
              </a:rPr>
              <a:t>Компания Land Rover сотрудничает с Всемирным фондом дикой природы (WWF) в рамках программы по защите снежного барса. В рамках этого проекта компания помогает в финансировании исследований и м</a:t>
            </a:r>
            <a:r>
              <a:rPr lang="ru-RU" sz="2000" dirty="0">
                <a:latin typeface="Bahnschrift Condensed" panose="020B0502040204020203" pitchFamily="34" charset="0"/>
              </a:rPr>
              <a:t>о</a:t>
            </a:r>
            <a:r>
              <a:rPr lang="ru-RU" sz="2000" dirty="0">
                <a:effectLst/>
                <a:latin typeface="Bahnschrift Condensed" panose="020B0502040204020203" pitchFamily="34" charset="0"/>
              </a:rPr>
              <a:t>ниторинга.</a:t>
            </a:r>
            <a:r>
              <a:rPr lang="en-US" sz="2000" dirty="0">
                <a:effectLst/>
                <a:latin typeface="Bahnschrift Condensed" panose="020B0502040204020203" pitchFamily="34" charset="0"/>
              </a:rPr>
              <a:t> </a:t>
            </a:r>
            <a:r>
              <a:rPr lang="ru-RU" sz="2000" dirty="0">
                <a:effectLst/>
                <a:latin typeface="Bahnschrift Condensed" panose="020B0502040204020203" pitchFamily="34" charset="0"/>
              </a:rPr>
              <a:t>Компания Microsoft в 2019 году запустила кампанию по сбору средств на защиту снежного барса в партнерстве с Всемирным фондом дикой природы (WWF).</a:t>
            </a:r>
            <a:endParaRPr lang="ru-RU" sz="2000" dirty="0">
              <a:latin typeface="Bahnschrift Condensed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9E572B-6748-15BB-2AC1-ABEF94B21CF1}"/>
              </a:ext>
            </a:extLst>
          </p:cNvPr>
          <p:cNvSpPr txBox="1"/>
          <p:nvPr/>
        </p:nvSpPr>
        <p:spPr>
          <a:xfrm>
            <a:off x="7458547" y="1074509"/>
            <a:ext cx="47334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местными сообществами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63925D-0752-0959-0D38-5EF40EB43887}"/>
              </a:ext>
            </a:extLst>
          </p:cNvPr>
          <p:cNvSpPr txBox="1"/>
          <p:nvPr/>
        </p:nvSpPr>
        <p:spPr>
          <a:xfrm>
            <a:off x="7625277" y="1443840"/>
            <a:ext cx="423023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Bahnschrift Condensed" panose="020B0502040204020203" pitchFamily="34" charset="0"/>
              </a:rPr>
              <a:t>Бизнес может работать с местными сообществами, чтобы улучшить их жизненные условия и создать устойчивые источники дохода, не связанные с охотой на снежного барса или другими видами животных. Это может включать в себя обучение новым навыкам и развитие бизнеса.</a:t>
            </a:r>
          </a:p>
        </p:txBody>
      </p:sp>
    </p:spTree>
    <p:extLst>
      <p:ext uri="{BB962C8B-B14F-4D97-AF65-F5344CB8AC3E}">
        <p14:creationId xmlns:p14="http://schemas.microsoft.com/office/powerpoint/2010/main" val="1845169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93275-B98A-F639-5ECF-B2B2799B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958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правительством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A3FBF8-CDCA-E245-02E2-A707E62FB1CA}"/>
              </a:ext>
            </a:extLst>
          </p:cNvPr>
          <p:cNvSpPr txBox="1"/>
          <p:nvPr/>
        </p:nvSpPr>
        <p:spPr>
          <a:xfrm>
            <a:off x="233127" y="1102578"/>
            <a:ext cx="105156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программы и законодательство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Bahnschrift Condensed" panose="020B0502040204020203" pitchFamily="34" charset="0"/>
              </a:rPr>
              <a:t>Многие страны, где обитает снежный барс, имеют национальные программы по защите этого виде и соответствующее законодательство. Они включают в себя меры по контролю за браконьерством, запрет на торговлю и использование снежного барса и его частей, а также создание заповедников и национальных парков, где обитает этот вид.</a:t>
            </a:r>
            <a:br>
              <a:rPr lang="ru-RU" sz="2000" dirty="0">
                <a:effectLst/>
                <a:latin typeface="Bahnschrift Condensed" panose="020B0502040204020203" pitchFamily="34" charset="0"/>
              </a:rPr>
            </a:br>
            <a:endParaRPr lang="ru-RU" sz="2000" dirty="0">
              <a:latin typeface="Bahnschrift Condensed" panose="020B0502040204020203" pitchFamily="34" charset="0"/>
            </a:endParaRPr>
          </a:p>
          <a:p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100" dirty="0">
                <a:effectLst/>
                <a:latin typeface="Bahnschrift Condensed" panose="020B0502040204020203" pitchFamily="34" charset="0"/>
              </a:rPr>
              <a:t>Международные организации, такие как Всемирный фонд дикой природы (WWF) и Международный союз охраны природы (IUCN), работают вместе с правительствами, чтобы разработать и реализовать международные программы по защите снежного барса. Эти программы включают в себя мониторинг популяции, обмен знаниями и опытом, а также совместные исследования и проекты по сохранению местообитаний.</a:t>
            </a:r>
            <a:br>
              <a:rPr lang="ru-RU" sz="2000" dirty="0">
                <a:effectLst/>
                <a:latin typeface="Bahnschrift Condensed" panose="020B0502040204020203" pitchFamily="34" charset="0"/>
              </a:rPr>
            </a:br>
            <a:endParaRPr lang="ru-RU" sz="2000" dirty="0">
              <a:latin typeface="Bahnschrift Condensed" panose="020B0502040204020203" pitchFamily="34" charset="0"/>
            </a:endParaRPr>
          </a:p>
          <a:p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и поддержка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Bahnschrift Condensed" panose="020B0502040204020203" pitchFamily="34" charset="0"/>
              </a:rPr>
              <a:t>Правительства также финансируют проекты по защите снежного барса и предоставляют поддержку местным сообществам, занимающимся сохранением этого вида. Они также могут предоставлять финансовую помощь для создания заповедников и национальных парков, а также для проведения исследований и мониторинга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495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2511B-6B16-A13A-8023-E0A34423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2193" y="-112269"/>
            <a:ext cx="12683904" cy="124706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в защите снежного барса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7681A-7A83-ECAC-75FD-9F0E02D974D8}"/>
              </a:ext>
            </a:extLst>
          </p:cNvPr>
          <p:cNvSpPr txBox="1"/>
          <p:nvPr/>
        </p:nvSpPr>
        <p:spPr>
          <a:xfrm>
            <a:off x="2060417" y="985458"/>
            <a:ext cx="86226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заповедников и национальных парков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759767-6A8F-EC46-4065-7FB606F56D5D}"/>
              </a:ext>
            </a:extLst>
          </p:cNvPr>
          <p:cNvSpPr txBox="1"/>
          <p:nvPr/>
        </p:nvSpPr>
        <p:spPr>
          <a:xfrm>
            <a:off x="-1" y="1466661"/>
            <a:ext cx="1210448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Condensed" panose="020B0502040204020203" pitchFamily="34" charset="0"/>
              </a:rPr>
              <a:t>Во многих странах, где обитает снежный барс, были созданы заповедники и национальные парки для защиты животного и его местообитаний. Например, в Киргизии был создан национальный парк </a:t>
            </a:r>
            <a:r>
              <a:rPr lang="ru-RU" sz="2400" dirty="0" err="1">
                <a:latin typeface="Bahnschrift Condensed" panose="020B0502040204020203" pitchFamily="34" charset="0"/>
              </a:rPr>
              <a:t>Сынгы</a:t>
            </a:r>
            <a:r>
              <a:rPr lang="ru-RU" sz="2400" dirty="0">
                <a:latin typeface="Bahnschrift Condensed" panose="020B0502040204020203" pitchFamily="34" charset="0"/>
              </a:rPr>
              <a:t>-Куль, который является домом для около 30 снежных барсов</a:t>
            </a:r>
            <a:r>
              <a:rPr lang="ru-RU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9685E5-5231-C3BF-1F0E-FB71C3068D32}"/>
              </a:ext>
            </a:extLst>
          </p:cNvPr>
          <p:cNvSpPr txBox="1"/>
          <p:nvPr/>
        </p:nvSpPr>
        <p:spPr>
          <a:xfrm>
            <a:off x="2259970" y="2636397"/>
            <a:ext cx="75845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местными сообществами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F73EEB-11E5-79C9-352D-E9833B317D4B}"/>
              </a:ext>
            </a:extLst>
          </p:cNvPr>
          <p:cNvSpPr txBox="1"/>
          <p:nvPr/>
        </p:nvSpPr>
        <p:spPr>
          <a:xfrm>
            <a:off x="87518" y="3148193"/>
            <a:ext cx="121044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Condensed" panose="020B0502040204020203" pitchFamily="34" charset="0"/>
              </a:rPr>
              <a:t>Многие программы по защите снежного барса включают сотрудничество с местными сообществами. Например, в Монголии была создана программа </a:t>
            </a:r>
            <a:r>
              <a:rPr lang="ru-RU" sz="2400" dirty="0" err="1">
                <a:latin typeface="Bahnschrift Condensed" panose="020B0502040204020203" pitchFamily="34" charset="0"/>
              </a:rPr>
              <a:t>Snow</a:t>
            </a:r>
            <a:r>
              <a:rPr lang="ru-RU" sz="2400" dirty="0">
                <a:latin typeface="Bahnschrift Condensed" panose="020B0502040204020203" pitchFamily="34" charset="0"/>
              </a:rPr>
              <a:t> </a:t>
            </a:r>
            <a:r>
              <a:rPr lang="ru-RU" sz="2400" dirty="0" err="1">
                <a:latin typeface="Bahnschrift Condensed" panose="020B0502040204020203" pitchFamily="34" charset="0"/>
              </a:rPr>
              <a:t>Leopard</a:t>
            </a:r>
            <a:r>
              <a:rPr lang="ru-RU" sz="2400" dirty="0">
                <a:latin typeface="Bahnschrift Condensed" panose="020B0502040204020203" pitchFamily="34" charset="0"/>
              </a:rPr>
              <a:t> Enterprises, которая помогает местным жителям зарабатывать на жизнь, производя товары из шерсти снежных барсов, тем самым уменьшая давление на популяции животных.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AEEA85-88E1-4F0D-BC91-DB4219B145FB}"/>
              </a:ext>
            </a:extLst>
          </p:cNvPr>
          <p:cNvSpPr txBox="1"/>
          <p:nvPr/>
        </p:nvSpPr>
        <p:spPr>
          <a:xfrm>
            <a:off x="3024612" y="4309364"/>
            <a:ext cx="61427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C421E8-7CE5-CED6-F035-CF8020A2D639}"/>
              </a:ext>
            </a:extLst>
          </p:cNvPr>
          <p:cNvSpPr txBox="1"/>
          <p:nvPr/>
        </p:nvSpPr>
        <p:spPr>
          <a:xfrm>
            <a:off x="87518" y="4829725"/>
            <a:ext cx="1210448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Bahnschrift Condensed" panose="020B0502040204020203" pitchFamily="34" charset="0"/>
              </a:rPr>
              <a:t>Международные организации, такие как Всемирный фонд дикой природы (WWF), также играют важную роль в защите снежного барса. Например, WWF запустил программу </a:t>
            </a:r>
            <a:r>
              <a:rPr lang="ru-RU" sz="2400" b="1" dirty="0" err="1">
                <a:latin typeface="Bahnschrift Condensed" panose="020B0502040204020203" pitchFamily="34" charset="0"/>
              </a:rPr>
              <a:t>Snow</a:t>
            </a:r>
            <a:r>
              <a:rPr lang="ru-RU" sz="2400" b="1" dirty="0">
                <a:latin typeface="Bahnschrift Condensed" panose="020B0502040204020203" pitchFamily="34" charset="0"/>
              </a:rPr>
              <a:t> </a:t>
            </a:r>
            <a:r>
              <a:rPr lang="ru-RU" sz="2400" b="1" dirty="0" err="1">
                <a:latin typeface="Bahnschrift Condensed" panose="020B0502040204020203" pitchFamily="34" charset="0"/>
              </a:rPr>
              <a:t>Leopard</a:t>
            </a:r>
            <a:r>
              <a:rPr lang="ru-RU" sz="2400" b="1" dirty="0">
                <a:latin typeface="Bahnschrift Condensed" panose="020B0502040204020203" pitchFamily="34" charset="0"/>
              </a:rPr>
              <a:t> </a:t>
            </a:r>
            <a:r>
              <a:rPr lang="ru-RU" sz="2400" b="1" dirty="0" err="1">
                <a:latin typeface="Bahnschrift Condensed" panose="020B0502040204020203" pitchFamily="34" charset="0"/>
              </a:rPr>
              <a:t>Conservation</a:t>
            </a:r>
            <a:r>
              <a:rPr lang="ru-RU" sz="2400" b="1" dirty="0">
                <a:latin typeface="Bahnschrift Condensed" panose="020B0502040204020203" pitchFamily="34" charset="0"/>
              </a:rPr>
              <a:t>, которая включает в себя исследования, мониторинг и защиту местообитаний снежных барсов в Центральной Азии.</a:t>
            </a:r>
          </a:p>
        </p:txBody>
      </p:sp>
    </p:spTree>
    <p:extLst>
      <p:ext uri="{BB962C8B-B14F-4D97-AF65-F5344CB8AC3E}">
        <p14:creationId xmlns:p14="http://schemas.microsoft.com/office/powerpoint/2010/main" val="326686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2FA002-9623-C2C1-3813-C12ECE08F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9175"/>
            <a:ext cx="12258392" cy="1542994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Вызовы и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AF15E7-AA35-2F6D-9413-08882AA5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2095430" cy="5274218"/>
          </a:xfrm>
        </p:spPr>
        <p:txBody>
          <a:bodyPr>
            <a:noAutofit/>
          </a:bodyPr>
          <a:lstStyle/>
          <a:p>
            <a:r>
              <a:rPr lang="ru-RU" sz="4000" dirty="0">
                <a:effectLst/>
                <a:latin typeface="Bahnschrift Condensed" panose="020B0502040204020203" pitchFamily="34" charset="0"/>
              </a:rPr>
              <a:t>Снежные барсы продолжают сталкиваться с множеством угроз, которые затрудняют их выживание. Некоторые из наиболее серьезных вызовов и проблем включают в себя:</a:t>
            </a:r>
            <a:endParaRPr lang="ru-RU" sz="4000" dirty="0">
              <a:latin typeface="Bahnschrift Condensed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effectLst/>
                <a:latin typeface="Bahnschrift Condensed" panose="020B0502040204020203" pitchFamily="34" charset="0"/>
              </a:rPr>
              <a:t>Уничтожение местообитаний из-за расширения пастбищных земель и разработки рудных месторождений.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effectLst/>
                <a:latin typeface="Bahnschrift Condensed" panose="020B0502040204020203" pitchFamily="34" charset="0"/>
              </a:rPr>
              <a:t>Браконьерство и незаконная торговля дикими животными, включая снежных барсов, за их шкуры и другие органы.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4000" dirty="0">
                <a:effectLst/>
                <a:latin typeface="Bahnschrift Condensed" panose="020B0502040204020203" pitchFamily="34" charset="0"/>
              </a:rPr>
              <a:t>Конфликты с местными жителями, связанные с нападениями на домашний скот и охоту на диких животных.</a:t>
            </a:r>
          </a:p>
          <a:p>
            <a:endParaRPr lang="ru-RU" sz="40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80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51575-BF31-F2D5-6579-FD1C1C37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0657"/>
            <a:ext cx="12192000" cy="162447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Снежный барс в культуре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061EE6-C263-8B6C-62D7-0C735F05E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50614"/>
            <a:ext cx="12191999" cy="5907386"/>
          </a:xfrm>
        </p:spPr>
        <p:txBody>
          <a:bodyPr>
            <a:normAutofit lnSpcReduction="10000"/>
          </a:bodyPr>
          <a:lstStyle/>
          <a:p>
            <a:r>
              <a:rPr lang="ru-RU" sz="5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Символика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Снежный барс является символом силы, красоты и свободы в культурах Центральной Азии. Он также часто ассоциируется с национальными символами и гербами.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5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Снежный барс часто изображается в искусстве региона, включая ковры, живопись, скульптуру и резьбу по дереву.</a:t>
            </a:r>
          </a:p>
          <a:p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sz="5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5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  <a:cs typeface="Times New Roman" panose="02020603050405020304" pitchFamily="18" charset="0"/>
              </a:rPr>
              <a:t>Снежный барс упоминается в многих народных сказках и легендах региона. Он также является героем нескольких книг и статей о животном мире Центральной Азии.</a:t>
            </a:r>
            <a:endParaRPr lang="ru-RU" dirty="0">
              <a:latin typeface="Bahnschrift Condensed" panose="020B0502040204020203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010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84D9B-1182-21BF-1309-BD7848A4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44444"/>
            <a:ext cx="12192000" cy="157000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Снежный барс и экосистемы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45927D-C22D-5B06-727D-D1A09F5A4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1561"/>
            <a:ext cx="12192000" cy="5916440"/>
          </a:xfrm>
        </p:spPr>
        <p:txBody>
          <a:bodyPr>
            <a:normAutofit fontScale="925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Экосистемы снежного барса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Снежный барс является ключевым видом в своих экосистемах, в которых он играет важную роль в цепи питания и поддержании баланса. Снежный барс обитает в горных регионах Центральной и Южной Азии, где он является одним из немногих видов, способных выживать в таких суровых условиях.</a:t>
            </a:r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снежного барса на экосистемы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Снежный барс оказывает влияние на экосистемы, в которых он обитает, через свою роль в цепи питания и взаимодействие с другими животными и растениями. Он помогает контролировать численность добычи, такой как козы и овцы, которые могут повредить растительный покров и угрожать другим животным. Также он способствует распространению семян и помогает сохранять баланс в экосистеме.</a:t>
            </a:r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для экосистем снежного барса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Угрозы для снежного барса также представляют угрозу для экосистем, в которых он обитает. Одна из основных угроз - это изменение климата, которое может привести к изменению растительности и снижению доступности добычи. Также вырубка лесов и развитие горнодобывающей промышленности могут негативно повлиять на экосистемы снежного барса.</a:t>
            </a:r>
            <a:endParaRPr lang="ru-RU" dirty="0">
              <a:latin typeface="Bahnschrift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314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59E4D-C07B-7229-59D3-41E99527F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Autofit/>
          </a:bodyPr>
          <a:lstStyle/>
          <a:p>
            <a:pPr algn="ctr"/>
            <a:r>
              <a:rPr lang="ru-RU" sz="7200" dirty="0"/>
              <a:t>Потенциальные угрозы для снежного барса в будущем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73ECDB-C0E0-52A9-0C7C-E0A8AFF91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климата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Глобальное потепление может изменить местообитания снежного барса и привести к уменьшению популяции.</a:t>
            </a:r>
          </a:p>
          <a:p>
            <a:endParaRPr lang="ru-RU" dirty="0">
              <a:effectLst/>
              <a:latin typeface="Bahnschrift Condensed" panose="020B0502040204020203" pitchFamily="34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Ухудшение качества местообитаний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Развитие туризма и промышленности может привести к загрязнению окружающей среды и ухудшению качества местообитаний снежного барса.</a:t>
            </a:r>
          </a:p>
          <a:p>
            <a:endParaRPr lang="ru-RU" dirty="0">
              <a:effectLst/>
              <a:latin typeface="Bahnschrift Condensed" panose="020B0502040204020203" pitchFamily="34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Браконьерство и торговля дикими животными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Снежный барс является объектом браконьерства и незаконной торговли дикими животными, что может привести к исчезновению популяции.</a:t>
            </a:r>
            <a:endParaRPr lang="ru-RU" dirty="0">
              <a:latin typeface="Bahnschrift Condensed" panose="020B0502040204020203" pitchFamily="34" charset="0"/>
            </a:endParaRPr>
          </a:p>
          <a:p>
            <a:endParaRPr lang="ru-RU" dirty="0">
              <a:latin typeface="Bahnschrift Condensed" panose="020B0502040204020203" pitchFamily="34" charset="0"/>
            </a:endParaRPr>
          </a:p>
          <a:p>
            <a:endParaRPr lang="ru-RU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419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B3A01A-F923-F8F3-FD58-D17DED1B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9175"/>
            <a:ext cx="12192000" cy="1889864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Социально-экономические аспекты защиты снежного барса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1DE4CE-A344-D359-B8A6-7BA66C3F6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0036"/>
            <a:ext cx="12192000" cy="5327964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Bahnschrift Condensed" panose="020B0502040204020203" pitchFamily="34" charset="0"/>
              </a:rPr>
              <a:t>Защита снежного барса имеет важное социально-экономическое значение для местных сообществ, живущих в его местообитаниях. Многие из этих сообществ зависят от животноводства и других видов использования земли, которые могут привести к конфликтам с снежными барами. Однако, благодаря усилиям по сохранению снежных барсов, они могут стать объектом экотуризма и получать дополнительный доход от туристов, приезжающих для наблюдения за этими редкими животными.</a:t>
            </a:r>
          </a:p>
        </p:txBody>
      </p:sp>
    </p:spTree>
    <p:extLst>
      <p:ext uri="{BB962C8B-B14F-4D97-AF65-F5344CB8AC3E}">
        <p14:creationId xmlns:p14="http://schemas.microsoft.com/office/powerpoint/2010/main" val="460850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9E9DF1-24BF-4665-37E6-3B4DD5EAD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903" y="2384049"/>
            <a:ext cx="10515600" cy="1325563"/>
          </a:xfrm>
        </p:spPr>
        <p:txBody>
          <a:bodyPr/>
          <a:lstStyle/>
          <a:p>
            <a:r>
              <a:rPr lang="ru-RU" dirty="0"/>
              <a:t>На этом все. Спасибо всем за внимание. </a:t>
            </a:r>
          </a:p>
        </p:txBody>
      </p:sp>
    </p:spTree>
    <p:extLst>
      <p:ext uri="{BB962C8B-B14F-4D97-AF65-F5344CB8AC3E}">
        <p14:creationId xmlns:p14="http://schemas.microsoft.com/office/powerpoint/2010/main" val="67799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3459D-C498-DB8D-19C4-40AE5B5EE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3374" y="-195258"/>
            <a:ext cx="12255374" cy="1628337"/>
          </a:xfrm>
        </p:spPr>
        <p:txBody>
          <a:bodyPr>
            <a:noAutofit/>
          </a:bodyPr>
          <a:lstStyle/>
          <a:p>
            <a:pPr algn="ctr"/>
            <a:r>
              <a:rPr lang="ru-RU" sz="1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7339F-3156-3470-D3AF-FDE9DDDBEA18}"/>
              </a:ext>
            </a:extLst>
          </p:cNvPr>
          <p:cNvSpPr txBox="1"/>
          <p:nvPr/>
        </p:nvSpPr>
        <p:spPr>
          <a:xfrm>
            <a:off x="1" y="1433079"/>
            <a:ext cx="11980506" cy="159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Снежный барс - это крупное хищное млекопитающее, обитающее в горных регионах Центральной и Южной Азии. Он также известен как "малый барс" или "ирбис". Снежные барсы имеют длинную шерстистую шкуру, которая помогает им сохранять тепло в холодных условиях. Они также имеют мощные лапы и длинный хвост, которые помогают им передвигаться по снежным склонам.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78C5D1-6C12-0C3A-89B4-FC5BB25F2A02}"/>
              </a:ext>
            </a:extLst>
          </p:cNvPr>
          <p:cNvSpPr txBox="1"/>
          <p:nvPr/>
        </p:nvSpPr>
        <p:spPr>
          <a:xfrm>
            <a:off x="3657507" y="2892893"/>
            <a:ext cx="464838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</a:t>
            </a:r>
            <a:r>
              <a:rPr lang="ru-RU" b="1" dirty="0">
                <a:latin typeface="Bahnschrift Condensed" panose="020B0502040204020203" pitchFamily="34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7E8C06-0372-3530-26DD-AB70EDEB15CF}"/>
              </a:ext>
            </a:extLst>
          </p:cNvPr>
          <p:cNvSpPr txBox="1"/>
          <p:nvPr/>
        </p:nvSpPr>
        <p:spPr>
          <a:xfrm>
            <a:off x="609601" y="3580386"/>
            <a:ext cx="107441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Bahnschrift Condensed" panose="020B0502040204020203" pitchFamily="34" charset="0"/>
              </a:rPr>
              <a:t>Снежный барс находится под угрозой исчезновения из-за потери местообитаний, браконьерства и конфликтов с людьми. Он также подвержен изменению климата и потере добычи. Международный союз охраны природы (IUCN) относит снежного барса к видам, находящимся под угрозой.</a:t>
            </a:r>
          </a:p>
        </p:txBody>
      </p:sp>
    </p:spTree>
    <p:extLst>
      <p:ext uri="{BB962C8B-B14F-4D97-AF65-F5344CB8AC3E}">
        <p14:creationId xmlns:p14="http://schemas.microsoft.com/office/powerpoint/2010/main" val="402413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BAA55D-463E-65C2-CE28-AE9C3A2BF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480" y="-316871"/>
            <a:ext cx="12557156" cy="1907972"/>
          </a:xfrm>
        </p:spPr>
        <p:txBody>
          <a:bodyPr>
            <a:normAutofit/>
          </a:bodyPr>
          <a:lstStyle/>
          <a:p>
            <a:pPr algn="ctr"/>
            <a:r>
              <a:rPr lang="ru-RU" sz="10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Местообитание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E1632-544C-8686-B342-BD292927DFC2}"/>
              </a:ext>
            </a:extLst>
          </p:cNvPr>
          <p:cNvSpPr txBox="1"/>
          <p:nvPr/>
        </p:nvSpPr>
        <p:spPr>
          <a:xfrm>
            <a:off x="0" y="1186004"/>
            <a:ext cx="1219199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Bahnschrift Condensed" panose="020B0502040204020203" pitchFamily="34" charset="0"/>
              </a:rPr>
              <a:t>Снежные барсы обитают в горных регионах, где они могут использовать свои крепкие лапы и длинный хвост для балансирования на скалах и перемещения по склонам. Они предпочитают жить в областях с низкой плотностью населения, где они могут охотиться на свою еду, такую как дикие козы, овцы, крупные грызуны и даже дикие свиньи. Снежные барсы также зависят от своих местообитаний для размножения и ухода за своими потомками.</a:t>
            </a:r>
          </a:p>
        </p:txBody>
      </p:sp>
    </p:spTree>
    <p:extLst>
      <p:ext uri="{BB962C8B-B14F-4D97-AF65-F5344CB8AC3E}">
        <p14:creationId xmlns:p14="http://schemas.microsoft.com/office/powerpoint/2010/main" val="836620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63014-43F9-6878-C3EC-93272DE33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530" y="-679910"/>
            <a:ext cx="12394194" cy="228821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для снежного барса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08C2A-A4B0-7B1A-B4C8-8FD06AE3AEA6}"/>
              </a:ext>
            </a:extLst>
          </p:cNvPr>
          <p:cNvSpPr txBox="1"/>
          <p:nvPr/>
        </p:nvSpPr>
        <p:spPr>
          <a:xfrm>
            <a:off x="-569495" y="1245158"/>
            <a:ext cx="44597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Охота и браконьерство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862B8-60F1-0A52-1020-EF71F7DDD5BD}"/>
              </a:ext>
            </a:extLst>
          </p:cNvPr>
          <p:cNvSpPr txBox="1"/>
          <p:nvPr/>
        </p:nvSpPr>
        <p:spPr>
          <a:xfrm>
            <a:off x="0" y="1734962"/>
            <a:ext cx="332071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ffectLst/>
                <a:latin typeface="Bahnschrift Condensed" panose="020B0502040204020203" pitchFamily="34" charset="0"/>
              </a:rPr>
              <a:t>Снежные барсы охотятся на диких животных, таких как козлы и оленевые, и могут стать жертвами охоты и браконьерства. Их шкуры и другие части тела используются в традиционной медицине и как декоративные предметы.</a:t>
            </a:r>
            <a:endParaRPr lang="ru-RU" dirty="0">
              <a:latin typeface="Bahnschrift Condensed" panose="020B0502040204020203" pitchFamily="34" charset="0"/>
            </a:endParaRPr>
          </a:p>
          <a:p>
            <a:r>
              <a:rPr lang="ru-RU" dirty="0">
                <a:effectLst/>
                <a:latin typeface="Bahnschrift Condensed" panose="020B0502040204020203" pitchFamily="34" charset="0"/>
              </a:rPr>
              <a:t>Международные и национальные организации работают вместе с местными сообществами, правительством и правоохранительными органами, чтобы остановить незаконную торговлю снежными барами и улучшить законодательство и его соблюдение.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775AD2-65C0-97E2-AACB-4BD264D7AF5E}"/>
              </a:ext>
            </a:extLst>
          </p:cNvPr>
          <p:cNvSpPr txBox="1"/>
          <p:nvPr/>
        </p:nvSpPr>
        <p:spPr>
          <a:xfrm>
            <a:off x="3437021" y="1262059"/>
            <a:ext cx="46000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Уничтожение местообитаний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347ED8-C013-5E54-3753-4CBE535E9EF4}"/>
              </a:ext>
            </a:extLst>
          </p:cNvPr>
          <p:cNvSpPr txBox="1"/>
          <p:nvPr/>
        </p:nvSpPr>
        <p:spPr>
          <a:xfrm>
            <a:off x="3406407" y="1706823"/>
            <a:ext cx="402255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effectLst/>
                <a:latin typeface="Bahnschrift Condensed" panose="020B0502040204020203" pitchFamily="34" charset="0"/>
              </a:rPr>
              <a:t>Снежные барсы живут в горных регионах Центральной и Южной Азии, где их местообитания подвергаются уничтожению из-за развития промышленности, неустойчивого землепользования, строительства дорог и других инфраструктурных проектов.</a:t>
            </a:r>
            <a:endParaRPr lang="ru-RU" sz="2000" dirty="0">
              <a:latin typeface="Bahnschrift Condensed" panose="020B0502040204020203" pitchFamily="34" charset="0"/>
            </a:endParaRPr>
          </a:p>
          <a:p>
            <a:r>
              <a:rPr lang="ru-RU" sz="2000" dirty="0">
                <a:effectLst/>
                <a:latin typeface="Bahnschrift Condensed" panose="020B0502040204020203" pitchFamily="34" charset="0"/>
              </a:rPr>
              <a:t>Международные и национальные организации работают с правительствами и бизнесом, чтобы обеспечить устойчивое использование земель и сохранение местообитаний снежных барсов. Это включает в себя создание защищенных территорий, разработку планов управления землей и повышение осведомленности о значимости сохранения экосистем.</a:t>
            </a:r>
            <a:endParaRPr lang="ru-RU" sz="2000" dirty="0">
              <a:latin typeface="Bahnschrift Condensed" panose="020B05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E4A3E-10C8-20EB-938B-FBA43A69A18F}"/>
              </a:ext>
            </a:extLst>
          </p:cNvPr>
          <p:cNvSpPr txBox="1"/>
          <p:nvPr/>
        </p:nvSpPr>
        <p:spPr>
          <a:xfrm>
            <a:off x="7942846" y="1245157"/>
            <a:ext cx="40225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 с людьми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9021CA-36E1-3610-164D-9C3B366C1EA2}"/>
              </a:ext>
            </a:extLst>
          </p:cNvPr>
          <p:cNvSpPr txBox="1"/>
          <p:nvPr/>
        </p:nvSpPr>
        <p:spPr>
          <a:xfrm>
            <a:off x="7848598" y="1723723"/>
            <a:ext cx="4211053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Bahnschrift Condensed" panose="020B0502040204020203" pitchFamily="34" charset="0"/>
              </a:rPr>
              <a:t>Снежные барсы могут атаковать домашний скот, что вызывает конфликты с местными жителями и может привести к отравлению или убийству снежных барсов в ответ.</a:t>
            </a:r>
            <a:endParaRPr lang="ru-RU" sz="2400" dirty="0">
              <a:latin typeface="Bahnschrift Condensed" panose="020B0502040204020203" pitchFamily="34" charset="0"/>
            </a:endParaRPr>
          </a:p>
          <a:p>
            <a:r>
              <a:rPr lang="ru-RU" sz="2400" dirty="0">
                <a:effectLst/>
                <a:latin typeface="Bahnschrift Condensed" panose="020B0502040204020203" pitchFamily="34" charset="0"/>
              </a:rPr>
              <a:t>Международные и национальные организации работают с местными сообществами, чтобы разработать стратегии управления конфликтами, такие как использование защитных заграждений для скота и компенсации за убытки, связанные с нападениями снежных барсов.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6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2BDCE-23F7-396F-B656-2E493AB6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-353084"/>
            <a:ext cx="12192000" cy="16969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и национальные усилия по защите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62E7E-57EF-F910-E7FB-82EACF20187E}"/>
              </a:ext>
            </a:extLst>
          </p:cNvPr>
          <p:cNvSpPr txBox="1"/>
          <p:nvPr/>
        </p:nvSpPr>
        <p:spPr>
          <a:xfrm>
            <a:off x="0" y="887240"/>
            <a:ext cx="12191999" cy="5312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Снежный барс является объектом международной охраны и включен в Красную книгу МСОП (Международный союз охраны природы). В настоящее время существует ряд международных и национальных программ по защите снежного барса, которые включают в себя следующие мероприятия: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численности и распространения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эффективной защиты снежного барса необходимо иметь точные данные о его численности и местообитаниях. Многие программы по защите снежного барса проводят исследования и мониторинг, чтобы оценить численность и изучить экологию животного.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местообитаний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сохранению местообитаний снежного барса включают в себя создание заповедников и национальных парков, а также поощрение устойчивого использования природных ресурсов в регионах, где обитает животное.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информирование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программы по защите снежного барса проводят мероприятия по образованию и информированию населения о важности сохранения этого животного и его местообитаний. В рамках таких программ проводятся лекции, выставки, конференции и другие мероприятия.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местными сообществами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программы по защите снежного барса включают в себя сотрудничество с местными сообществами, которые живут в регионах, где обитает животное. Такое сотрудничество может помочь устранить конфликты между людьми и снежными барами, а также поощрить устойчивое использование природных ресурсов.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бизнесом и правительством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программы по защите снежного барса включают в себя сотрудничество с бизнесом и правительством. Бизнес может помочь в финансировании программ по защите снежного барса, а правительство может создавать законы и политики, которые способствуют сохранению местообитаний животного.</a:t>
            </a:r>
          </a:p>
        </p:txBody>
      </p:sp>
    </p:spTree>
    <p:extLst>
      <p:ext uri="{BB962C8B-B14F-4D97-AF65-F5344CB8AC3E}">
        <p14:creationId xmlns:p14="http://schemas.microsoft.com/office/powerpoint/2010/main" val="373446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F4542-8C59-344B-8532-6D4FB421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52831"/>
            <a:ext cx="12192000" cy="156966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и мониторинг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25AC3F-3BC0-4E44-1F91-8CA6D7873676}"/>
              </a:ext>
            </a:extLst>
          </p:cNvPr>
          <p:cNvSpPr txBox="1"/>
          <p:nvPr/>
        </p:nvSpPr>
        <p:spPr>
          <a:xfrm>
            <a:off x="451244" y="1316730"/>
            <a:ext cx="110850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/>
                <a:latin typeface="Bahnschrift" panose="020B0502040204020203" pitchFamily="34" charset="0"/>
              </a:rPr>
              <a:t>Исследования и мониторинг являются важными компонентами защиты снежного барса. Они помогают понять биологию и поведение этих животных, а также оценить уровень угроз и эффективность принимаемых мер по защите.</a:t>
            </a:r>
            <a:endParaRPr lang="ru-RU" b="1" dirty="0">
              <a:latin typeface="Bahnschrif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C7E013-5717-8A75-8B65-92976B2E542C}"/>
              </a:ext>
            </a:extLst>
          </p:cNvPr>
          <p:cNvSpPr txBox="1"/>
          <p:nvPr/>
        </p:nvSpPr>
        <p:spPr>
          <a:xfrm>
            <a:off x="4251159" y="2264784"/>
            <a:ext cx="31121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53709C-FBE0-510D-4F63-373C76D44305}"/>
              </a:ext>
            </a:extLst>
          </p:cNvPr>
          <p:cNvSpPr txBox="1"/>
          <p:nvPr/>
        </p:nvSpPr>
        <p:spPr>
          <a:xfrm>
            <a:off x="272717" y="2835232"/>
            <a:ext cx="120476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Condensed" panose="020B0502040204020203" pitchFamily="34" charset="0"/>
              </a:rPr>
              <a:t>Исследования снежного барса проводятся в различных регионах и включают в себя изучение биологии, генетики, экологии, поведения и динамики популяций. Они также помогают определить приоритетные места для защиты и разработать эффективные стратегии по сохранению видового разнообразия.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C90BFA-26CF-7B89-D4BC-32ABCBB1A479}"/>
              </a:ext>
            </a:extLst>
          </p:cNvPr>
          <p:cNvSpPr txBox="1"/>
          <p:nvPr/>
        </p:nvSpPr>
        <p:spPr>
          <a:xfrm>
            <a:off x="4251159" y="3909374"/>
            <a:ext cx="6224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B6B835-FDF2-F093-1CC9-2945116CDD34}"/>
              </a:ext>
            </a:extLst>
          </p:cNvPr>
          <p:cNvSpPr txBox="1"/>
          <p:nvPr/>
        </p:nvSpPr>
        <p:spPr>
          <a:xfrm>
            <a:off x="272717" y="4429518"/>
            <a:ext cx="118069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Condensed" panose="020B0502040204020203" pitchFamily="34" charset="0"/>
              </a:rPr>
              <a:t>Мониторинг снежного барса проводится для оценки размера и состояния популяций, а также уровня угроз. Он включает в себя использование различных методов, таких как фото ловушки, радиомаяки, генетический анализ и наблюдения в естественной среде обитания. Мониторинг также помогает оценить эффективность принимаемых мер по защите и корректировать стратегии при необходимости.</a:t>
            </a:r>
          </a:p>
        </p:txBody>
      </p:sp>
    </p:spTree>
    <p:extLst>
      <p:ext uri="{BB962C8B-B14F-4D97-AF65-F5344CB8AC3E}">
        <p14:creationId xmlns:p14="http://schemas.microsoft.com/office/powerpoint/2010/main" val="39503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5C9CC-D4EC-0FFB-6DA4-9E6CCFBE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11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местообитаний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007C35-DC6B-F9AF-2BBD-456EED9EED68}"/>
              </a:ext>
            </a:extLst>
          </p:cNvPr>
          <p:cNvSpPr txBox="1"/>
          <p:nvPr/>
        </p:nvSpPr>
        <p:spPr>
          <a:xfrm>
            <a:off x="-385010" y="1225755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уменьшения местообитаний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B90A3-BC45-9A4C-3D6C-083D8A973954}"/>
              </a:ext>
            </a:extLst>
          </p:cNvPr>
          <p:cNvSpPr txBox="1"/>
          <p:nvPr/>
        </p:nvSpPr>
        <p:spPr>
          <a:xfrm>
            <a:off x="6797604" y="1249922"/>
            <a:ext cx="53219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сохранению местообитаний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B62DE11-9D8F-FE3A-7AE7-24AD3AFA1665}"/>
              </a:ext>
            </a:extLst>
          </p:cNvPr>
          <p:cNvSpPr txBox="1"/>
          <p:nvPr/>
        </p:nvSpPr>
        <p:spPr>
          <a:xfrm>
            <a:off x="0" y="2439162"/>
            <a:ext cx="632058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Bahnschrift Condensed" panose="020B0502040204020203" pitchFamily="34" charset="0"/>
              </a:rPr>
              <a:t>Одной из главных угроз для снежного барса является уменьшение и разрушение их местообитаний. Это происходит из-за расширения пастбищных земель, деградации почвы и климатических изменений. В связи с этим, сохранение местообитаний является важной задачей для защиты снежного барса.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5A232B-6EB0-0289-55D4-D4E7C4330341}"/>
              </a:ext>
            </a:extLst>
          </p:cNvPr>
          <p:cNvSpPr txBox="1"/>
          <p:nvPr/>
        </p:nvSpPr>
        <p:spPr>
          <a:xfrm>
            <a:off x="6635177" y="2424938"/>
            <a:ext cx="564682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700" b="1" dirty="0">
                <a:latin typeface="Bahnschrift Condensed" panose="020B0502040204020203" pitchFamily="34" charset="0"/>
              </a:rPr>
              <a:t>Международные и национальные организации работают над защитой местообитаний снежного барса. Они проводят исследования, определяют ключевые места для сохранения, и разрабатывают планы действий по восстановлению и охране местообитаний. Кроме того, важно вовлечение местных сообществ в процесс сохранения местообитаний, например, через образование и экотуризм.</a:t>
            </a:r>
          </a:p>
        </p:txBody>
      </p:sp>
    </p:spTree>
    <p:extLst>
      <p:ext uri="{BB962C8B-B14F-4D97-AF65-F5344CB8AC3E}">
        <p14:creationId xmlns:p14="http://schemas.microsoft.com/office/powerpoint/2010/main" val="115451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226A46-E79C-3FB6-F617-2C73EBB6B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65044"/>
            <a:ext cx="12258392" cy="1468955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 информирование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0F940B-AB21-01C5-6AD5-E047620D0334}"/>
              </a:ext>
            </a:extLst>
          </p:cNvPr>
          <p:cNvSpPr txBox="1"/>
          <p:nvPr/>
        </p:nvSpPr>
        <p:spPr>
          <a:xfrm>
            <a:off x="0" y="1319092"/>
            <a:ext cx="500513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56B6F0-E867-0B45-C0DA-F75C87A1ABFB}"/>
              </a:ext>
            </a:extLst>
          </p:cNvPr>
          <p:cNvSpPr txBox="1"/>
          <p:nvPr/>
        </p:nvSpPr>
        <p:spPr>
          <a:xfrm>
            <a:off x="204535" y="2018788"/>
            <a:ext cx="46241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Bahnschrift Condensed" panose="020B0502040204020203" pitchFamily="34" charset="0"/>
              </a:rPr>
              <a:t>Создание учебных программ и материалов для школ и университетов, в том числе онлайн-курсов.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B5AC43-4924-7492-28D6-AB2846A2E6AA}"/>
              </a:ext>
            </a:extLst>
          </p:cNvPr>
          <p:cNvSpPr txBox="1"/>
          <p:nvPr/>
        </p:nvSpPr>
        <p:spPr>
          <a:xfrm>
            <a:off x="1521995" y="4106147"/>
            <a:ext cx="94989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«Снежный барс в школе»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4142A6-F389-0E7C-0816-21B801E15EF9}"/>
              </a:ext>
            </a:extLst>
          </p:cNvPr>
          <p:cNvSpPr txBox="1"/>
          <p:nvPr/>
        </p:nvSpPr>
        <p:spPr>
          <a:xfrm>
            <a:off x="0" y="5123410"/>
            <a:ext cx="134314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Bahnschrift Condensed" panose="020B0502040204020203" pitchFamily="34" charset="0"/>
              </a:rPr>
              <a:t>Обучение учеников основам защиты снежного барса и его местообитаний.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34213F-5EA6-7E13-A639-0B4CB814AEA2}"/>
              </a:ext>
            </a:extLst>
          </p:cNvPr>
          <p:cNvSpPr txBox="1"/>
          <p:nvPr/>
        </p:nvSpPr>
        <p:spPr>
          <a:xfrm>
            <a:off x="7800476" y="1411424"/>
            <a:ext cx="4038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650918-C6EC-FBE3-D2AA-53C081CE81AC}"/>
              </a:ext>
            </a:extLst>
          </p:cNvPr>
          <p:cNvSpPr txBox="1"/>
          <p:nvPr/>
        </p:nvSpPr>
        <p:spPr>
          <a:xfrm>
            <a:off x="6384758" y="2161947"/>
            <a:ext cx="625642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Bahnschrift Condensed" panose="020B0502040204020203" pitchFamily="34" charset="0"/>
              </a:rPr>
              <a:t>Проведение информационных кампаний для общественности, в том числе мероприятий и выставок.</a:t>
            </a:r>
          </a:p>
        </p:txBody>
      </p:sp>
    </p:spTree>
    <p:extLst>
      <p:ext uri="{BB962C8B-B14F-4D97-AF65-F5344CB8AC3E}">
        <p14:creationId xmlns:p14="http://schemas.microsoft.com/office/powerpoint/2010/main" val="679080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8BB8C-965B-5E3B-E4BC-695BA510E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2905"/>
            <a:ext cx="12192000" cy="125512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местными сообществами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DD44F-316F-D0B8-6902-FDB2F6E7331D}"/>
              </a:ext>
            </a:extLst>
          </p:cNvPr>
          <p:cNvSpPr txBox="1"/>
          <p:nvPr/>
        </p:nvSpPr>
        <p:spPr>
          <a:xfrm>
            <a:off x="272716" y="1258969"/>
            <a:ext cx="1142197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Bahnschrift Condensed" panose="020B0502040204020203" pitchFamily="34" charset="0"/>
              </a:rPr>
              <a:t>Для успешной защиты снежного барса необходимо вовлечение местных сообществ, которые живут рядом с местообитаниями этих животных. Местные жители могут стать ключевыми союзниками в борьбе за сохранение видового разнообразия и местных экосистем, если обеспечить им необходимые ресурсы и знания.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30673E-DA0C-88AA-67E9-402D3BCD85FB}"/>
              </a:ext>
            </a:extLst>
          </p:cNvPr>
          <p:cNvSpPr txBox="1"/>
          <p:nvPr/>
        </p:nvSpPr>
        <p:spPr>
          <a:xfrm>
            <a:off x="272717" y="3248344"/>
            <a:ext cx="117588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Snow Leopard Enterprises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C86275-6D98-1E0F-17A0-4A1E3FE83534}"/>
              </a:ext>
            </a:extLst>
          </p:cNvPr>
          <p:cNvSpPr txBox="1"/>
          <p:nvPr/>
        </p:nvSpPr>
        <p:spPr>
          <a:xfrm>
            <a:off x="272715" y="4171674"/>
            <a:ext cx="1175886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Bahnschrift Condensed" panose="020B0502040204020203" pitchFamily="34" charset="0"/>
              </a:rPr>
              <a:t>Проект </a:t>
            </a:r>
            <a:r>
              <a:rPr lang="ru-RU" sz="2800" dirty="0" err="1">
                <a:latin typeface="Bahnschrift Condensed" panose="020B0502040204020203" pitchFamily="34" charset="0"/>
              </a:rPr>
              <a:t>Snow</a:t>
            </a:r>
            <a:r>
              <a:rPr lang="ru-RU" sz="2800" dirty="0">
                <a:latin typeface="Bahnschrift Condensed" panose="020B0502040204020203" pitchFamily="34" charset="0"/>
              </a:rPr>
              <a:t> </a:t>
            </a:r>
            <a:r>
              <a:rPr lang="ru-RU" sz="2800" dirty="0" err="1">
                <a:latin typeface="Bahnschrift Condensed" panose="020B0502040204020203" pitchFamily="34" charset="0"/>
              </a:rPr>
              <a:t>Leopard</a:t>
            </a:r>
            <a:r>
              <a:rPr lang="ru-RU" sz="2800" dirty="0">
                <a:latin typeface="Bahnschrift Condensed" panose="020B0502040204020203" pitchFamily="34" charset="0"/>
              </a:rPr>
              <a:t> Enterprises является примером успешного сотрудничества с местными сообществами в целях защиты снежного барса. Проект предоставляет местным жителям возможность заработка на продаже изделий из шерсти снежного барса и других животных, что способствует уменьшению конфликтов между людьми и животными и повышению осведомленности о необходимости сохранения этих видов.</a:t>
            </a:r>
          </a:p>
        </p:txBody>
      </p:sp>
    </p:spTree>
    <p:extLst>
      <p:ext uri="{BB962C8B-B14F-4D97-AF65-F5344CB8AC3E}">
        <p14:creationId xmlns:p14="http://schemas.microsoft.com/office/powerpoint/2010/main" val="3945686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2100</Words>
  <Application>Microsoft Office PowerPoint</Application>
  <PresentationFormat>Широкоэкранный</PresentationFormat>
  <Paragraphs>109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Bahnschrift</vt:lpstr>
      <vt:lpstr>Bahnschrift Condensed</vt:lpstr>
      <vt:lpstr>Calibri</vt:lpstr>
      <vt:lpstr>Calibri Light</vt:lpstr>
      <vt:lpstr>Times New Roman</vt:lpstr>
      <vt:lpstr>Тема Office</vt:lpstr>
      <vt:lpstr>Защита снежного барса Презентация ученика 7Г класса Куприя Антона</vt:lpstr>
      <vt:lpstr>Введение</vt:lpstr>
      <vt:lpstr>Местообитание</vt:lpstr>
      <vt:lpstr>Угрозы для снежного барса</vt:lpstr>
      <vt:lpstr>Международные и национальные усилия по защите</vt:lpstr>
      <vt:lpstr>Исследования и мониторинг</vt:lpstr>
      <vt:lpstr>Сохранение местообитаний</vt:lpstr>
      <vt:lpstr>Образование и информирование</vt:lpstr>
      <vt:lpstr>Сотрудничество с местными сообществами</vt:lpstr>
      <vt:lpstr>Развитие экотуризма</vt:lpstr>
      <vt:lpstr>Сотрудничество с бизнесом</vt:lpstr>
      <vt:lpstr>Сотрудничество с правительством</vt:lpstr>
      <vt:lpstr>Достижения в защите снежного барса</vt:lpstr>
      <vt:lpstr>Вызовы и проблемы</vt:lpstr>
      <vt:lpstr>Снежный барс в культуре</vt:lpstr>
      <vt:lpstr>Снежный барс и экосистемы</vt:lpstr>
      <vt:lpstr>Потенциальные угрозы для снежного барса в будущем</vt:lpstr>
      <vt:lpstr>Социально-экономические аспекты защиты снежного барса</vt:lpstr>
      <vt:lpstr>На этом все. Спасибо всем за внимание.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снежного барса Презентация ученика 7Г класса Куприя Антона</dc:title>
  <dc:creator>Пользователь</dc:creator>
  <cp:lastModifiedBy>Пользователь</cp:lastModifiedBy>
  <cp:revision>4</cp:revision>
  <dcterms:created xsi:type="dcterms:W3CDTF">2023-10-22T12:54:20Z</dcterms:created>
  <dcterms:modified xsi:type="dcterms:W3CDTF">2023-10-22T16:38:30Z</dcterms:modified>
</cp:coreProperties>
</file>