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74" r:id="rId4"/>
    <p:sldId id="281" r:id="rId5"/>
    <p:sldId id="284" r:id="rId6"/>
    <p:sldId id="289" r:id="rId7"/>
    <p:sldId id="298" r:id="rId8"/>
    <p:sldId id="301" r:id="rId9"/>
    <p:sldId id="302" r:id="rId10"/>
    <p:sldId id="304" r:id="rId11"/>
    <p:sldId id="309" r:id="rId12"/>
    <p:sldId id="312" r:id="rId13"/>
    <p:sldId id="315" r:id="rId14"/>
    <p:sldId id="318" r:id="rId15"/>
    <p:sldId id="322" r:id="rId16"/>
    <p:sldId id="324" r:id="rId17"/>
    <p:sldId id="323" r:id="rId18"/>
    <p:sldId id="332" r:id="rId19"/>
    <p:sldId id="333" r:id="rId20"/>
    <p:sldId id="328" r:id="rId21"/>
    <p:sldId id="329" r:id="rId22"/>
    <p:sldId id="325" r:id="rId23"/>
    <p:sldId id="326" r:id="rId24"/>
    <p:sldId id="327" r:id="rId25"/>
    <p:sldId id="330" r:id="rId26"/>
    <p:sldId id="331" r:id="rId27"/>
    <p:sldId id="338" r:id="rId28"/>
    <p:sldId id="334" r:id="rId29"/>
    <p:sldId id="335" r:id="rId30"/>
    <p:sldId id="336" r:id="rId31"/>
    <p:sldId id="337" r:id="rId32"/>
    <p:sldId id="271" r:id="rId33"/>
    <p:sldId id="270" r:id="rId34"/>
    <p:sldId id="273" r:id="rId35"/>
    <p:sldId id="32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25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90710-6740-4D71-9546-1C87CB463A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BDBAA-D183-47A0-B03A-7F7746BA5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60086-E3DC-43D5-B8BA-6611030D1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ADA4F-6578-4217-AE06-E5F614BD57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E970C-9402-422A-B27C-6E262404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122C9-4684-4B0C-8D6B-24EFD55409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3D23A-04D6-4010-9E20-B192330C9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7CEE8-D60C-4B4F-ABCC-B5F10D206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2E1DE-C9ED-4211-B480-104D92961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AAB1A-6CFD-4B34-B0E1-CA50258CD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F3402-1CD7-45BE-96E5-9246641BA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6E4AF6E-7F49-4091-8A91-1B924F854B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1342512905_13_Mendel_son-Svadebnyi_Marsh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 rot="-1412229">
            <a:off x="667423" y="1448474"/>
            <a:ext cx="7545384" cy="3872731"/>
          </a:xfrm>
          <a:prstGeom prst="rect">
            <a:avLst/>
          </a:prstGeom>
          <a:solidFill>
            <a:schemeClr val="accent2"/>
          </a:solidFill>
        </p:spPr>
        <p:txBody>
          <a:bodyPr wrap="none" fromWordArt="1">
            <a:prstTxWarp prst="textPlain">
              <a:avLst>
                <a:gd name="adj" fmla="val 48454"/>
              </a:avLst>
            </a:prstTxWarp>
          </a:bodyPr>
          <a:lstStyle/>
          <a:p>
            <a:pPr algn="ctr"/>
            <a:r>
              <a:rPr lang="ru-RU" sz="395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Арт-терапия как средство</a:t>
            </a:r>
          </a:p>
          <a:p>
            <a:pPr algn="ctr"/>
            <a:r>
              <a:rPr lang="ru-RU" sz="395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ru-RU" sz="395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коррекции тревожности </a:t>
            </a:r>
            <a:r>
              <a:rPr lang="ru-RU" sz="395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ш</a:t>
            </a:r>
            <a:r>
              <a:rPr lang="ru-RU" sz="395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кольников</a:t>
            </a:r>
            <a:endParaRPr lang="ru-RU" sz="395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endParaRPr lang="ru-RU" sz="395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Психогимнастика</a:t>
            </a:r>
            <a:endParaRPr lang="ru-RU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 smtClean="0">
                <a:latin typeface="Arial Black" pitchFamily="34" charset="0"/>
              </a:rPr>
              <a:t>Это метод, при котором участники проявляют себя и общаются без помощи слов.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Изотерапия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(рисуночная терапия)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3"/>
          </p:nvPr>
        </p:nvSpPr>
        <p:spPr>
          <a:xfrm>
            <a:off x="500063" y="1714500"/>
            <a:ext cx="7696200" cy="36576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Рисование – это творческий акт, позволяющий ребенку ощутить и понять самого себя, выразить свободно свои мысли и чувства, освободиться от конфликтов и сильных переживаний, развить </a:t>
            </a:r>
            <a:r>
              <a:rPr lang="ru-RU" dirty="0" err="1" smtClean="0">
                <a:latin typeface="Arial Black" pitchFamily="34" charset="0"/>
              </a:rPr>
              <a:t>эмпатию</a:t>
            </a:r>
            <a:r>
              <a:rPr lang="ru-RU" dirty="0" smtClean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Узнай меня по ладошке</a:t>
            </a:r>
            <a:r>
              <a:rPr lang="ru-RU" sz="4800" i="1" dirty="0" smtClean="0">
                <a:solidFill>
                  <a:schemeClr val="tx2"/>
                </a:solidFill>
                <a:latin typeface="Arial Black" pitchFamily="34" charset="0"/>
              </a:rPr>
              <a:t>…»</a:t>
            </a:r>
            <a:endParaRPr lang="ru-RU" sz="48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5843" name="Picture 2" descr="C:\Users\NATAHA\Desktop\Безымянны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18163" y="859427"/>
            <a:ext cx="5662149" cy="3001621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chemeClr val="tx2"/>
                </a:solidFill>
                <a:latin typeface="Arial Black" pitchFamily="34" charset="0"/>
              </a:rPr>
              <a:t>Ч</a:t>
            </a:r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то можно разглядеть в каракулях</a:t>
            </a:r>
            <a:r>
              <a:rPr lang="ru-RU" sz="4000" i="1" dirty="0" smtClean="0">
                <a:solidFill>
                  <a:schemeClr val="tx2"/>
                </a:solidFill>
                <a:latin typeface="Arial Black" pitchFamily="34" charset="0"/>
              </a:rPr>
              <a:t>?</a:t>
            </a:r>
            <a:endParaRPr lang="ru-RU" sz="40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8915" name="Picture 6" descr="арт 4 класс+ 02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692696"/>
            <a:ext cx="4051300" cy="3657600"/>
          </a:xfrm>
          <a:noFill/>
        </p:spPr>
      </p:pic>
      <p:pic>
        <p:nvPicPr>
          <p:cNvPr id="38916" name="Picture 7" descr="арт 4 класс+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691" y="1268760"/>
            <a:ext cx="20113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арт 4 класс+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92696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rgbClr val="FF0000"/>
                </a:solidFill>
                <a:latin typeface="Arial Black" pitchFamily="34" charset="0"/>
              </a:rPr>
              <a:t>Парное рисование</a:t>
            </a:r>
            <a:endParaRPr lang="ru-RU" sz="5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987" name="Picture 10" descr="ар 02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38337" y="731838"/>
            <a:ext cx="5010126" cy="3475037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Граттаж</a:t>
            </a:r>
            <a:endParaRPr lang="ru-RU" dirty="0"/>
          </a:p>
        </p:txBody>
      </p:sp>
      <p:pic>
        <p:nvPicPr>
          <p:cNvPr id="1026" name="Picture 2" descr="C:\Users\user\Desktop\диагн трудных ито\0c0e261fa7118f851c3e8975bf3bca7e--scratch-art-art-lesso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31838"/>
            <a:ext cx="5256584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54282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Граттаж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диагн трудных ито\21521a925ce52d5f371546b8326967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31838"/>
            <a:ext cx="496855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00961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Пластилиновая живопись</a:t>
            </a:r>
            <a:endParaRPr lang="ru-RU" dirty="0"/>
          </a:p>
        </p:txBody>
      </p:sp>
      <p:pic>
        <p:nvPicPr>
          <p:cNvPr id="2050" name="Picture 2" descr="C:\Users\user\Desktop\диагн трудных ито\7dd6f4608609cfc4712522bb40a3e4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31838"/>
            <a:ext cx="540060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48408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83167" cy="1793136"/>
          </a:xfrm>
        </p:spPr>
        <p:txBody>
          <a:bodyPr/>
          <a:lstStyle/>
          <a:p>
            <a:r>
              <a:rPr lang="ru-RU" sz="1800" dirty="0" err="1" smtClean="0">
                <a:solidFill>
                  <a:srgbClr val="FF0000"/>
                </a:solidFill>
              </a:rPr>
              <a:t>Глинотерапия</a:t>
            </a:r>
            <a:r>
              <a:rPr lang="ru-RU" sz="1800" dirty="0" smtClean="0">
                <a:solidFill>
                  <a:srgbClr val="FF0000"/>
                </a:solidFill>
              </a:rPr>
              <a:t> -</a:t>
            </a:r>
            <a:r>
              <a:rPr lang="ru-RU" sz="1800" dirty="0" smtClean="0"/>
              <a:t> метод </a:t>
            </a:r>
            <a:r>
              <a:rPr lang="ru-RU" sz="1800" dirty="0"/>
              <a:t>арт-терапии, работающий с сенсомоторным опытом человека и использующий </a:t>
            </a:r>
            <a:r>
              <a:rPr lang="ru-RU" sz="1800" dirty="0" smtClean="0"/>
              <a:t>взаимодействие </a:t>
            </a:r>
            <a:r>
              <a:rPr lang="ru-RU" sz="1800" dirty="0"/>
              <a:t>с глиной </a:t>
            </a:r>
            <a:r>
              <a:rPr lang="ru-RU" sz="1800" dirty="0" smtClean="0"/>
              <a:t>как способ </a:t>
            </a:r>
            <a:r>
              <a:rPr lang="ru-RU" sz="1800" dirty="0" err="1" smtClean="0"/>
              <a:t>психокоррекции</a:t>
            </a:r>
            <a:endParaRPr lang="ru-RU" sz="1800" dirty="0"/>
          </a:p>
        </p:txBody>
      </p:sp>
      <p:pic>
        <p:nvPicPr>
          <p:cNvPr id="11266" name="Picture 2" descr="C:\Users\user\Desktop\диагн трудных ито\ee748c98b9a3791b01d729a4e5t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6886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74967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диагн трудных ито\326fc8fa227429cdd16c7994857de54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9156"/>
            <a:ext cx="7101408" cy="4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0429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981075"/>
            <a:ext cx="8280400" cy="49688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Арт-терапия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(от англ. а</a:t>
            </a:r>
            <a:r>
              <a:rPr lang="en-US" sz="3200" dirty="0" err="1" smtClean="0">
                <a:solidFill>
                  <a:schemeClr val="tx2"/>
                </a:solidFill>
                <a:latin typeface="Arial Black" pitchFamily="34" charset="0"/>
              </a:rPr>
              <a:t>rt</a:t>
            </a:r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</a:rPr>
              <a:t>-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искусство; </a:t>
            </a:r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</a:rPr>
              <a:t>therapy-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терапия, лечение, уход, забота) </a:t>
            </a:r>
            <a:r>
              <a:rPr lang="ru-RU" sz="3200" dirty="0" smtClean="0">
                <a:solidFill>
                  <a:schemeClr val="folHlink"/>
                </a:solidFill>
                <a:latin typeface="Arial Black" pitchFamily="34" charset="0"/>
              </a:rPr>
              <a:t>– диагностика и коррекция нервных расстройств с помощью рисования, сказки, танца, прослушивания музыки и т.д.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Песочная терапия</a:t>
            </a:r>
            <a:endParaRPr lang="ru-RU" dirty="0"/>
          </a:p>
        </p:txBody>
      </p:sp>
      <p:pic>
        <p:nvPicPr>
          <p:cNvPr id="7170" name="Picture 2" descr="C:\Users\user\Desktop\диагн трудных ито\UvrS3HTNLGaLYIdWrs30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75" y="731838"/>
            <a:ext cx="521765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99511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Песочная терапия</a:t>
            </a:r>
          </a:p>
        </p:txBody>
      </p:sp>
      <p:pic>
        <p:nvPicPr>
          <p:cNvPr id="8194" name="Picture 2" descr="C:\Users\user\Desktop\диагн трудных ито\4f11807c34ebf9922fd15d6b639cbd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74" y="731838"/>
            <a:ext cx="586176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64376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живопись</a:t>
            </a:r>
            <a:endParaRPr lang="ru-RU" dirty="0"/>
          </a:p>
        </p:txBody>
      </p:sp>
      <p:pic>
        <p:nvPicPr>
          <p:cNvPr id="4098" name="Picture 2" descr="C:\Users\user\Desktop\диагн трудных ито\27587588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66695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Пальчиковая живопись</a:t>
            </a:r>
          </a:p>
        </p:txBody>
      </p:sp>
      <p:pic>
        <p:nvPicPr>
          <p:cNvPr id="5122" name="Picture 2" descr="C:\Users\user\Desktop\диагн трудных ито\fa09e607c45c0d03a20e0f6da750814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81" y="731838"/>
            <a:ext cx="39823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34801"/>
      </p:ext>
    </p:extLst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Пальчиковая живопись</a:t>
            </a:r>
          </a:p>
        </p:txBody>
      </p:sp>
      <p:pic>
        <p:nvPicPr>
          <p:cNvPr id="6146" name="Picture 2" descr="C:\Users\user\Desktop\диагн трудных ито\palchikami-risovat_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248471" cy="35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87548"/>
      </p:ext>
    </p:extLst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Пузырчатая бумага</a:t>
            </a:r>
            <a:endParaRPr lang="ru-RU" dirty="0"/>
          </a:p>
        </p:txBody>
      </p:sp>
      <p:pic>
        <p:nvPicPr>
          <p:cNvPr id="9218" name="Picture 2" descr="C:\Users\user\Desktop\диагн трудных ито\chto-mozhno-sdelat-iz-puzyrchatoj-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31838"/>
            <a:ext cx="4176464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07330"/>
      </p:ext>
    </p:extLst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Оттиски </a:t>
            </a:r>
            <a:endParaRPr lang="ru-RU" dirty="0"/>
          </a:p>
        </p:txBody>
      </p:sp>
      <p:pic>
        <p:nvPicPr>
          <p:cNvPr id="10242" name="Picture 2" descr="C:\Users\user\Desktop\диагн трудных ито\maxresdefaul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66538"/>
      </p:ext>
    </p:extLst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Цветотерапия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диагн трудных ито\s1200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60" y="731838"/>
            <a:ext cx="5048479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46030"/>
      </p:ext>
    </p:extLst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err="1">
                <a:solidFill>
                  <a:srgbClr val="FF0000"/>
                </a:solidFill>
                <a:effectLst/>
              </a:rPr>
              <a:t>Нейрографика</a:t>
            </a:r>
            <a:r>
              <a:rPr lang="ru-RU" sz="2800" b="0" dirty="0">
                <a:effectLst/>
              </a:rPr>
              <a:t> </a:t>
            </a:r>
            <a:r>
              <a:rPr lang="ru-RU" sz="2800" b="0" dirty="0" smtClean="0">
                <a:effectLst/>
              </a:rPr>
              <a:t>—</a:t>
            </a:r>
            <a:r>
              <a:rPr lang="ru-RU" sz="1800" b="0" i="1" dirty="0" smtClean="0">
                <a:effectLst/>
              </a:rPr>
              <a:t>нанесение на </a:t>
            </a:r>
            <a:r>
              <a:rPr lang="ru-RU" sz="1800" b="0" i="1" dirty="0">
                <a:effectLst/>
              </a:rPr>
              <a:t>рисунок </a:t>
            </a:r>
            <a:r>
              <a:rPr lang="ru-RU" sz="1800" b="0" i="1" dirty="0" smtClean="0">
                <a:effectLst/>
              </a:rPr>
              <a:t>в </a:t>
            </a:r>
            <a:r>
              <a:rPr lang="ru-RU" sz="1800" b="0" i="1" dirty="0">
                <a:effectLst/>
              </a:rPr>
              <a:t>абстрактной форме </a:t>
            </a:r>
            <a:r>
              <a:rPr lang="ru-RU" sz="1800" b="0" i="1" dirty="0" smtClean="0">
                <a:effectLst/>
              </a:rPr>
              <a:t>взаимодействие </a:t>
            </a:r>
            <a:r>
              <a:rPr lang="ru-RU" sz="1800" b="0" i="1" dirty="0">
                <a:effectLst/>
              </a:rPr>
              <a:t>человека с миром</a:t>
            </a:r>
            <a:r>
              <a:rPr lang="ru-RU" sz="1800" b="0" i="1" dirty="0" smtClean="0">
                <a:effectLst/>
              </a:rPr>
              <a:t>.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Далее, рисунок исследуется и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/>
                <a:ea typeface="Times New Roman"/>
              </a:rPr>
              <a:t>транформируется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так, чтобы получились новые образы</a:t>
            </a:r>
            <a:endParaRPr lang="ru-RU" sz="1800" i="1" dirty="0"/>
          </a:p>
        </p:txBody>
      </p:sp>
      <p:pic>
        <p:nvPicPr>
          <p:cNvPr id="13314" name="Picture 2" descr="C:\Users\user\Desktop\диагн трудных ито\autumn-in-new-mexico-sherry-stro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7606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09993"/>
      </p:ext>
    </p:extLst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Нейрографика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C:\Users\user\Desktop\диагн трудных ито\full_xWBYwq4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29" y="476672"/>
            <a:ext cx="5540983" cy="37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14397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260350"/>
            <a:ext cx="8280400" cy="5329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Классификация арт-терапевтического воздействия: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      музыка —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музыкотерапия;</a:t>
            </a: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изо—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изотерапия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;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литература, книга –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библиотерапия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танец, движение —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кинезитерапия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В свою очередь каждый вид </a:t>
            </a:r>
            <a:r>
              <a:rPr lang="ru-RU" sz="2800" dirty="0" err="1" smtClean="0">
                <a:solidFill>
                  <a:schemeClr val="folHlink"/>
                </a:solidFill>
                <a:latin typeface="Arial Black" pitchFamily="34" charset="0"/>
              </a:rPr>
              <a:t>арт</a:t>
            </a: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 -терапии подразделяется на подвиды.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3059113" y="5805488"/>
            <a:ext cx="5616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Мандала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user\Desktop\диагн трудных ито\M-b9XsW6gH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53650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15499"/>
      </p:ext>
    </p:extLst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Мандала</a:t>
            </a:r>
            <a:endParaRPr lang="ru-RU" dirty="0"/>
          </a:p>
        </p:txBody>
      </p:sp>
      <p:pic>
        <p:nvPicPr>
          <p:cNvPr id="16386" name="Picture 2" descr="C:\Users\user\Desktop\диагн трудных ито\cveta9-fioletovyj-cvet-v-mandale-pomogaet-preodolevat-prepjatstvija-700x6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31838"/>
            <a:ext cx="3816423" cy="36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84182"/>
      </p:ext>
    </p:extLst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2"/>
                </a:solidFill>
                <a:latin typeface="Arial Black" pitchFamily="34" charset="0"/>
              </a:rPr>
              <a:t>Этап 1.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71500" y="1196751"/>
            <a:ext cx="7696200" cy="17281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Введение и “разогрев</a:t>
            </a:r>
            <a:r>
              <a:rPr lang="ru-RU" sz="2000" dirty="0" smtClean="0">
                <a:latin typeface="Arial Black" pitchFamily="34" charset="0"/>
              </a:rPr>
              <a:t>”. Предполагает приветствие и подготовку участников к работе, а также создание атмосферы доверия и безопасности. Педагог объясняет или напоминает основные правила поведения в группе. ИЗО – деятельность.</a:t>
            </a:r>
          </a:p>
        </p:txBody>
      </p:sp>
      <p:pic>
        <p:nvPicPr>
          <p:cNvPr id="1027" name="Picture 3" descr="C:\Users\NATAHA\Desktop\ДЕТКИ  КЛАСС\DSC01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364">
            <a:off x="2647275" y="3118133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Этап2.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71500" y="642938"/>
            <a:ext cx="76962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Обсуждение</a:t>
            </a:r>
            <a:r>
              <a:rPr lang="ru-RU" sz="1800" dirty="0" smtClean="0">
                <a:latin typeface="Arial Black" pitchFamily="34" charset="0"/>
              </a:rPr>
              <a:t> представляет собой рассказ или комментарии участников о своей изобразительной работе. Они не просто описывают то, что нарисовано, но обычно стараются сочинить сказку об изображенном персонаже.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При рассказе участников о своих работах другие, как правило, воздерживаются от каких-либо комментариев или оценок, но могут задавать вопросы автору.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На этом этапе занятия педагог может дать собственные комментарии или оценки хода работы, ее результатов, поведения отдельных участников и т. д. Педагог может также задать вопросы автору, направленные на уточнение содержания его работы, а также его переживаний и мыслей.</a:t>
            </a:r>
          </a:p>
        </p:txBody>
      </p:sp>
      <p:pic>
        <p:nvPicPr>
          <p:cNvPr id="3074" name="Picture 2" descr="C:\Users\NATAHA\Desktop\ДЕТКИ  КЛАСС\DSC01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4086364"/>
            <a:ext cx="3500462" cy="2625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Этап 3.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85813" y="714375"/>
            <a:ext cx="7696200" cy="25923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Завершение занятия</a:t>
            </a:r>
            <a:r>
              <a:rPr lang="ru-RU" sz="2400" dirty="0" smtClean="0">
                <a:latin typeface="Arial Black" pitchFamily="34" charset="0"/>
              </a:rPr>
              <a:t>. Предполагает подведение итогов, усиление положительного эмоционального переживания.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Варианты завершения занятия: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«Подари улыбку»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«Я хочу подарить тебе…»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«Подари тепло своего сердца»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«Свиток пожеланий» и т.д.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4098" name="Picture 2" descr="C:\Users\NATAHA\Desktop\ДЕТКИ  КЛАСС\DSC0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857628"/>
            <a:ext cx="3624045" cy="2718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tx2"/>
                </a:solidFill>
                <a:latin typeface="Arial Black" pitchFamily="34" charset="0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err="1" smtClean="0">
                <a:latin typeface="Arial Black" pitchFamily="34" charset="0"/>
              </a:rPr>
              <a:t>Арт</a:t>
            </a:r>
            <a:r>
              <a:rPr lang="ru-RU" sz="3600" dirty="0" smtClean="0">
                <a:latin typeface="Arial Black" pitchFamily="34" charset="0"/>
              </a:rPr>
              <a:t> – терапевтические методики способствуют укреплению эмоционального здоровья школьников посредством соприкосновения с искусством.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630616" cy="57606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Музыкотерапия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активно используется в коррекции эмоциональных отклонений, страхов, двигательных и речевых расстройств, психосоматических заболеваний, отклонений в поведении, при коммуникативных затруднениях и др.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6870700" cy="1600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Нормализует кровяное давление и сердечную деятельность</a:t>
            </a:r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8195" name="Picture 2" descr="D:\музыкотерапия\свадебный марш Мендельсон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16832"/>
            <a:ext cx="6426760" cy="4051130"/>
          </a:xfrm>
        </p:spPr>
      </p:pic>
      <p:pic>
        <p:nvPicPr>
          <p:cNvPr id="5" name="1342512905_13_Mendel_son-Svadebnyi_Mar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57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737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Сказка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развивает внутренние силы ребенка, благодаря которым человек не может не делать добра, то есть учит сопереживать.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                               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В.А.Сухомлинский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1071563"/>
            <a:ext cx="6870700" cy="845269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Привлекательность сказок: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3"/>
          </p:nvPr>
        </p:nvSpPr>
        <p:spPr>
          <a:xfrm>
            <a:off x="714375" y="2071688"/>
            <a:ext cx="7696200" cy="3657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Отсутствие в сказках дидактики, нравоучений.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Образность языка. Кладезь мудрости. Метафоричность языка.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Победа Добра. Психологическая защищенность.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Наличие Тайны и Волшебства. </a:t>
            </a:r>
          </a:p>
          <a:p>
            <a:pPr marL="45720" indent="0">
              <a:buNone/>
            </a:pPr>
            <a:endParaRPr lang="ru-RU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6870700" cy="1600200"/>
          </a:xfrm>
        </p:spPr>
        <p:txBody>
          <a:bodyPr/>
          <a:lstStyle/>
          <a:p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</a:rPr>
              <a:t>Кинезитерапия</a:t>
            </a:r>
            <a:endParaRPr lang="ru-RU" sz="5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3"/>
          </p:nvPr>
        </p:nvSpPr>
        <p:spPr>
          <a:xfrm>
            <a:off x="714375" y="2286000"/>
            <a:ext cx="7696200" cy="3657600"/>
          </a:xfrm>
        </p:spPr>
        <p:txBody>
          <a:bodyPr/>
          <a:lstStyle/>
          <a:p>
            <a:r>
              <a:rPr lang="ru-RU" sz="2800" dirty="0" smtClean="0">
                <a:latin typeface="Arial Black" pitchFamily="34" charset="0"/>
              </a:rPr>
              <a:t>Может выражаться в форме </a:t>
            </a:r>
            <a:r>
              <a:rPr lang="ru-RU" sz="2800" dirty="0" err="1" smtClean="0">
                <a:latin typeface="Arial Black" pitchFamily="34" charset="0"/>
              </a:rPr>
              <a:t>танцтерапии</a:t>
            </a:r>
            <a:r>
              <a:rPr lang="ru-RU" sz="2800" dirty="0" smtClean="0">
                <a:latin typeface="Arial Black" pitchFamily="34" charset="0"/>
              </a:rPr>
              <a:t>, коррекционной ритмики, </a:t>
            </a:r>
            <a:r>
              <a:rPr lang="ru-RU" sz="2800" dirty="0" err="1" smtClean="0">
                <a:latin typeface="Arial Black" pitchFamily="34" charset="0"/>
              </a:rPr>
              <a:t>психогимнастики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latin typeface="Arial Black" pitchFamily="34" charset="0"/>
              </a:rPr>
              <a:t>Это активный метод коррекции, при котором учащийся полноценно участвует в оздоровительном процессе.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Танец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smtClean="0">
                <a:latin typeface="Arial Black" pitchFamily="34" charset="0"/>
              </a:rPr>
              <a:t>это особая форма движений, музыкально – пластическое искусство, отражающее жизнь в двигательных образах.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1091</TotalTime>
  <Words>511</Words>
  <Application>Microsoft Office PowerPoint</Application>
  <PresentationFormat>Экран (4:3)</PresentationFormat>
  <Paragraphs>62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Презентация PowerPoint</vt:lpstr>
      <vt:lpstr>Презентация PowerPoint</vt:lpstr>
      <vt:lpstr>Презентация PowerPoint</vt:lpstr>
      <vt:lpstr>Музыкотерапия активно используется в коррекции эмоциональных отклонений, страхов, двигательных и речевых расстройств, психосоматических заболеваний, отклонений в поведении, при коммуникативных затруднениях и др. </vt:lpstr>
      <vt:lpstr>Нормализует кровяное давление и сердечную деятельность</vt:lpstr>
      <vt:lpstr>Презентация PowerPoint</vt:lpstr>
      <vt:lpstr>Привлекательность сказок: </vt:lpstr>
      <vt:lpstr>Кинезитерапия</vt:lpstr>
      <vt:lpstr>Танец</vt:lpstr>
      <vt:lpstr>Психогимнастика</vt:lpstr>
      <vt:lpstr>Изотерапия (рисуночная терапия)</vt:lpstr>
      <vt:lpstr>«Узнай меня по ладошке…»</vt:lpstr>
      <vt:lpstr>Что можно разглядеть в каракулях?</vt:lpstr>
      <vt:lpstr>Парное рисование</vt:lpstr>
      <vt:lpstr>Граттаж</vt:lpstr>
      <vt:lpstr>Граттаж </vt:lpstr>
      <vt:lpstr>Пластилиновая живопись</vt:lpstr>
      <vt:lpstr>Глинотерапия - метод арт-терапии, работающий с сенсомоторным опытом человека и использующий взаимодействие с глиной как способ психокоррекции</vt:lpstr>
      <vt:lpstr>Презентация PowerPoint</vt:lpstr>
      <vt:lpstr>Песочная терапия</vt:lpstr>
      <vt:lpstr>Песочная терапия</vt:lpstr>
      <vt:lpstr>Пальчиковая живопись</vt:lpstr>
      <vt:lpstr>Пальчиковая живопись</vt:lpstr>
      <vt:lpstr>Пальчиковая живопись</vt:lpstr>
      <vt:lpstr>Пузырчатая бумага</vt:lpstr>
      <vt:lpstr>Оттиски </vt:lpstr>
      <vt:lpstr>Цветотерапия </vt:lpstr>
      <vt:lpstr>Нейрографика —нанесение на рисунок в абстрактной форме взаимодействие человека с миром. Далее, рисунок исследуется и транформируется так, чтобы получились новые образы</vt:lpstr>
      <vt:lpstr>Нейрографика </vt:lpstr>
      <vt:lpstr>Мандала </vt:lpstr>
      <vt:lpstr>Мандала</vt:lpstr>
      <vt:lpstr>Этап 1.</vt:lpstr>
      <vt:lpstr>Этап2.</vt:lpstr>
      <vt:lpstr>Этап 3.</vt:lpstr>
      <vt:lpstr>Вывод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</dc:creator>
  <cp:lastModifiedBy>Vahta</cp:lastModifiedBy>
  <cp:revision>72</cp:revision>
  <dcterms:created xsi:type="dcterms:W3CDTF">2010-05-19T16:38:16Z</dcterms:created>
  <dcterms:modified xsi:type="dcterms:W3CDTF">2020-11-16T07:41:53Z</dcterms:modified>
</cp:coreProperties>
</file>