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41" r:id="rId3"/>
    <p:sldId id="331" r:id="rId4"/>
    <p:sldId id="350" r:id="rId5"/>
    <p:sldId id="351" r:id="rId6"/>
    <p:sldId id="332" r:id="rId7"/>
    <p:sldId id="343" r:id="rId8"/>
    <p:sldId id="339" r:id="rId9"/>
    <p:sldId id="349" r:id="rId10"/>
    <p:sldId id="342" r:id="rId1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2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йорова Инна Петровна DS" initials="МИП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2"/>
    <a:srgbClr val="DEEBF7"/>
    <a:srgbClr val="EB2179"/>
    <a:srgbClr val="EFF3FF"/>
    <a:srgbClr val="00B0F0"/>
    <a:srgbClr val="DAE3F3"/>
    <a:srgbClr val="183C69"/>
    <a:srgbClr val="ACC2FF"/>
    <a:srgbClr val="FF4061"/>
    <a:srgbClr val="D1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6" autoAdjust="0"/>
    <p:restoredTop sz="94350" autoAdjust="0"/>
  </p:normalViewPr>
  <p:slideViewPr>
    <p:cSldViewPr snapToGrid="0">
      <p:cViewPr varScale="1">
        <p:scale>
          <a:sx n="91" d="100"/>
          <a:sy n="91" d="100"/>
        </p:scale>
        <p:origin x="204" y="90"/>
      </p:cViewPr>
      <p:guideLst>
        <p:guide orient="horz" pos="1230"/>
        <p:guide pos="3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FEDD5-AEE4-49C9-A5AE-481D5BDD061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572C5-91B4-4932-8141-EDF0972AABD6}">
      <dgm:prSet phldrT="[Текст]" custT="1"/>
      <dgm:spPr/>
      <dgm:t>
        <a:bodyPr/>
        <a:lstStyle/>
        <a:p>
          <a:r>
            <a:rPr lang="ru-RU" sz="2000" dirty="0" smtClean="0"/>
            <a:t>1 этап</a:t>
          </a:r>
          <a:endParaRPr lang="ru-RU" sz="2000" dirty="0"/>
        </a:p>
      </dgm:t>
    </dgm:pt>
    <dgm:pt modelId="{63DE8D5C-69E3-422B-A041-F7FD3804A056}" type="parTrans" cxnId="{859398B4-B67A-451C-9C60-25FD2662FC40}">
      <dgm:prSet/>
      <dgm:spPr/>
      <dgm:t>
        <a:bodyPr/>
        <a:lstStyle/>
        <a:p>
          <a:endParaRPr lang="ru-RU" sz="1400"/>
        </a:p>
      </dgm:t>
    </dgm:pt>
    <dgm:pt modelId="{56831756-4A2D-40F2-B2E9-E2053B59C5EF}" type="sibTrans" cxnId="{859398B4-B67A-451C-9C60-25FD2662FC40}">
      <dgm:prSet/>
      <dgm:spPr/>
      <dgm:t>
        <a:bodyPr/>
        <a:lstStyle/>
        <a:p>
          <a:endParaRPr lang="ru-RU" sz="1400"/>
        </a:p>
      </dgm:t>
    </dgm:pt>
    <dgm:pt modelId="{18E21591-CAB9-4BB7-9FF1-AE9623B0F929}">
      <dgm:prSet phldrT="[Текст]" custT="1"/>
      <dgm:spPr/>
      <dgm:t>
        <a:bodyPr/>
        <a:lstStyle/>
        <a:p>
          <a:r>
            <a:rPr lang="ru-RU" sz="1600" dirty="0" smtClean="0"/>
            <a:t>Выбрать форму обучения и курс нужного уровня подготовки на портале </a:t>
          </a:r>
          <a:r>
            <a:rPr lang="ru-RU" sz="1600" dirty="0" err="1" smtClean="0"/>
            <a:t>Госуслуг:https</a:t>
          </a:r>
          <a:r>
            <a:rPr lang="ru-RU" sz="1600" dirty="0" smtClean="0"/>
            <a:t>://www.gosuslugi.ru/</a:t>
          </a:r>
          <a:r>
            <a:rPr lang="ru-RU" sz="1600" dirty="0" err="1" smtClean="0"/>
            <a:t>futurecode</a:t>
          </a:r>
          <a:r>
            <a:rPr lang="ru-RU" sz="1600" dirty="0" smtClean="0"/>
            <a:t>.</a:t>
          </a:r>
          <a:endParaRPr lang="ru-RU" sz="1600" dirty="0"/>
        </a:p>
      </dgm:t>
    </dgm:pt>
    <dgm:pt modelId="{F700A49E-42BB-42A6-B01B-B3195ACDE49B}" type="parTrans" cxnId="{0208E679-1791-4E07-8F6D-11D32503F5B9}">
      <dgm:prSet/>
      <dgm:spPr/>
      <dgm:t>
        <a:bodyPr/>
        <a:lstStyle/>
        <a:p>
          <a:endParaRPr lang="ru-RU" sz="1400"/>
        </a:p>
      </dgm:t>
    </dgm:pt>
    <dgm:pt modelId="{8B4EF107-3419-4FB8-B391-EECC2CBE8F80}" type="sibTrans" cxnId="{0208E679-1791-4E07-8F6D-11D32503F5B9}">
      <dgm:prSet/>
      <dgm:spPr/>
      <dgm:t>
        <a:bodyPr/>
        <a:lstStyle/>
        <a:p>
          <a:endParaRPr lang="ru-RU" sz="1400"/>
        </a:p>
      </dgm:t>
    </dgm:pt>
    <dgm:pt modelId="{073227ED-2A58-4006-A59D-5AD688207C84}">
      <dgm:prSet phldrT="[Текст]" custT="1"/>
      <dgm:spPr/>
      <dgm:t>
        <a:bodyPr/>
        <a:lstStyle/>
        <a:p>
          <a:r>
            <a:rPr lang="ru-RU" sz="2000" dirty="0" smtClean="0"/>
            <a:t>2 этап</a:t>
          </a:r>
          <a:endParaRPr lang="ru-RU" sz="2000" dirty="0"/>
        </a:p>
      </dgm:t>
    </dgm:pt>
    <dgm:pt modelId="{B6FB58A7-E1D8-4BCF-9CAF-9A115B1995D4}" type="parTrans" cxnId="{356FDCDA-8A2C-4192-9503-17EE03910481}">
      <dgm:prSet/>
      <dgm:spPr/>
      <dgm:t>
        <a:bodyPr/>
        <a:lstStyle/>
        <a:p>
          <a:endParaRPr lang="ru-RU" sz="1400"/>
        </a:p>
      </dgm:t>
    </dgm:pt>
    <dgm:pt modelId="{FEEFC951-138B-4262-9CA9-B5811F43CCE8}" type="sibTrans" cxnId="{356FDCDA-8A2C-4192-9503-17EE03910481}">
      <dgm:prSet/>
      <dgm:spPr/>
      <dgm:t>
        <a:bodyPr/>
        <a:lstStyle/>
        <a:p>
          <a:endParaRPr lang="ru-RU" sz="1400"/>
        </a:p>
      </dgm:t>
    </dgm:pt>
    <dgm:pt modelId="{A2CD7A0C-43F7-4BBB-9877-45BD37ECE1F7}">
      <dgm:prSet phldrT="[Текст]" custT="1"/>
      <dgm:spPr/>
      <dgm:t>
        <a:bodyPr/>
        <a:lstStyle/>
        <a:p>
          <a:r>
            <a:rPr lang="ru-RU" sz="1600" dirty="0" smtClean="0"/>
            <a:t>По результатам успешной проверки заявления на </a:t>
          </a:r>
          <a:r>
            <a:rPr lang="ru-RU" sz="1600" dirty="0" err="1" smtClean="0"/>
            <a:t>Госуслугах</a:t>
          </a:r>
          <a:r>
            <a:rPr lang="ru-RU" sz="1600" dirty="0" smtClean="0"/>
            <a:t> получить ссылку на вступительное испытание.</a:t>
          </a:r>
          <a:endParaRPr lang="ru-RU" sz="1600" dirty="0"/>
        </a:p>
      </dgm:t>
    </dgm:pt>
    <dgm:pt modelId="{EBA32238-CCC0-488B-85EB-E7AA1878A2A8}" type="parTrans" cxnId="{3A096D4B-C5D5-416A-8845-405A28AB6CD4}">
      <dgm:prSet/>
      <dgm:spPr/>
      <dgm:t>
        <a:bodyPr/>
        <a:lstStyle/>
        <a:p>
          <a:endParaRPr lang="ru-RU" sz="1400"/>
        </a:p>
      </dgm:t>
    </dgm:pt>
    <dgm:pt modelId="{0B1FE0C8-00C0-4EE2-8D15-0A1478CE1A20}" type="sibTrans" cxnId="{3A096D4B-C5D5-416A-8845-405A28AB6CD4}">
      <dgm:prSet/>
      <dgm:spPr/>
      <dgm:t>
        <a:bodyPr/>
        <a:lstStyle/>
        <a:p>
          <a:endParaRPr lang="ru-RU" sz="1400"/>
        </a:p>
      </dgm:t>
    </dgm:pt>
    <dgm:pt modelId="{9302A2F3-800F-45F8-B34D-8C853C9E5AE2}">
      <dgm:prSet phldrT="[Текст]" custT="1"/>
      <dgm:spPr/>
      <dgm:t>
        <a:bodyPr/>
        <a:lstStyle/>
        <a:p>
          <a:r>
            <a:rPr lang="ru-RU" sz="2000" dirty="0" smtClean="0"/>
            <a:t>3 этап</a:t>
          </a:r>
          <a:endParaRPr lang="ru-RU" sz="2000" dirty="0"/>
        </a:p>
      </dgm:t>
    </dgm:pt>
    <dgm:pt modelId="{8A1448C2-0DF8-4ADE-BC36-9E1C017EBC22}" type="parTrans" cxnId="{5F22AB37-7CE7-4DC3-8EC0-AA3DA894BB41}">
      <dgm:prSet/>
      <dgm:spPr/>
      <dgm:t>
        <a:bodyPr/>
        <a:lstStyle/>
        <a:p>
          <a:endParaRPr lang="ru-RU" sz="1400"/>
        </a:p>
      </dgm:t>
    </dgm:pt>
    <dgm:pt modelId="{F09F367F-04A8-4EF5-B675-6B63A931B94D}" type="sibTrans" cxnId="{5F22AB37-7CE7-4DC3-8EC0-AA3DA894BB41}">
      <dgm:prSet/>
      <dgm:spPr/>
      <dgm:t>
        <a:bodyPr/>
        <a:lstStyle/>
        <a:p>
          <a:endParaRPr lang="ru-RU" sz="1400"/>
        </a:p>
      </dgm:t>
    </dgm:pt>
    <dgm:pt modelId="{8F1575D1-1FF4-47EA-BD82-3A9C39785F1B}">
      <dgm:prSet phldrT="[Текст]" custT="1"/>
      <dgm:spPr/>
      <dgm:t>
        <a:bodyPr/>
        <a:lstStyle/>
        <a:p>
          <a:r>
            <a:rPr lang="ru-RU" sz="1600" dirty="0" smtClean="0"/>
            <a:t>Успешно пройти вступительное испытание на платформе образовательной организации в срок не позднее 5 рабочих дней с момента получения ссылки.</a:t>
          </a:r>
          <a:endParaRPr lang="ru-RU" sz="1600" dirty="0"/>
        </a:p>
      </dgm:t>
    </dgm:pt>
    <dgm:pt modelId="{EAC0FB8C-470D-43FD-9CE8-14E68458425C}" type="parTrans" cxnId="{946748E1-AF4F-467D-94B4-854DBE3B38B7}">
      <dgm:prSet/>
      <dgm:spPr/>
      <dgm:t>
        <a:bodyPr/>
        <a:lstStyle/>
        <a:p>
          <a:endParaRPr lang="ru-RU" sz="1400"/>
        </a:p>
      </dgm:t>
    </dgm:pt>
    <dgm:pt modelId="{BC6EFC6E-CF55-48F3-82B6-A62C5EA5A315}" type="sibTrans" cxnId="{946748E1-AF4F-467D-94B4-854DBE3B38B7}">
      <dgm:prSet/>
      <dgm:spPr/>
      <dgm:t>
        <a:bodyPr/>
        <a:lstStyle/>
        <a:p>
          <a:endParaRPr lang="ru-RU" sz="1400"/>
        </a:p>
      </dgm:t>
    </dgm:pt>
    <dgm:pt modelId="{9D2682CB-ADD4-4636-AA72-3A0874564C01}">
      <dgm:prSet custT="1"/>
      <dgm:spPr/>
      <dgm:t>
        <a:bodyPr/>
        <a:lstStyle/>
        <a:p>
          <a:r>
            <a:rPr lang="ru-RU" sz="2000" dirty="0" smtClean="0"/>
            <a:t>4 этап</a:t>
          </a:r>
          <a:endParaRPr lang="ru-RU" sz="2000" dirty="0"/>
        </a:p>
      </dgm:t>
    </dgm:pt>
    <dgm:pt modelId="{2412A922-F0F7-48CF-9E33-C8323D4FEA9C}" type="parTrans" cxnId="{D5BB7B3B-339E-4247-9496-B3B7BB24AF34}">
      <dgm:prSet/>
      <dgm:spPr/>
      <dgm:t>
        <a:bodyPr/>
        <a:lstStyle/>
        <a:p>
          <a:endParaRPr lang="ru-RU" sz="1400"/>
        </a:p>
      </dgm:t>
    </dgm:pt>
    <dgm:pt modelId="{1CFE99AE-2B9A-4416-8CDB-A781F5E60802}" type="sibTrans" cxnId="{D5BB7B3B-339E-4247-9496-B3B7BB24AF34}">
      <dgm:prSet/>
      <dgm:spPr/>
      <dgm:t>
        <a:bodyPr/>
        <a:lstStyle/>
        <a:p>
          <a:endParaRPr lang="ru-RU" sz="1400"/>
        </a:p>
      </dgm:t>
    </dgm:pt>
    <dgm:pt modelId="{2DBA807B-66D8-4735-AAB7-DA3214A0C8D1}">
      <dgm:prSet custT="1"/>
      <dgm:spPr/>
      <dgm:t>
        <a:bodyPr/>
        <a:lstStyle/>
        <a:p>
          <a:r>
            <a:rPr lang="ru-RU" sz="1600" dirty="0" smtClean="0"/>
            <a:t>Заключить договор с образовательной организацией от имени родителя или  законного представителя ребенка.</a:t>
          </a:r>
          <a:endParaRPr lang="ru-RU" sz="1600" dirty="0"/>
        </a:p>
      </dgm:t>
    </dgm:pt>
    <dgm:pt modelId="{15129769-8C68-420B-924D-E10A940275DA}" type="parTrans" cxnId="{CCFC2BA9-7033-4CF5-9D0A-128D7927D512}">
      <dgm:prSet/>
      <dgm:spPr/>
      <dgm:t>
        <a:bodyPr/>
        <a:lstStyle/>
        <a:p>
          <a:endParaRPr lang="ru-RU" sz="1400"/>
        </a:p>
      </dgm:t>
    </dgm:pt>
    <dgm:pt modelId="{082E2E6E-56D5-4F90-8ABD-33CD2F65794F}" type="sibTrans" cxnId="{CCFC2BA9-7033-4CF5-9D0A-128D7927D512}">
      <dgm:prSet/>
      <dgm:spPr/>
      <dgm:t>
        <a:bodyPr/>
        <a:lstStyle/>
        <a:p>
          <a:endParaRPr lang="ru-RU" sz="1400"/>
        </a:p>
      </dgm:t>
    </dgm:pt>
    <dgm:pt modelId="{525A9063-CDB7-43DD-A147-FB1B7242F446}">
      <dgm:prSet custT="1"/>
      <dgm:spPr/>
      <dgm:t>
        <a:bodyPr/>
        <a:lstStyle/>
        <a:p>
          <a:endParaRPr lang="ru-RU" sz="1600" dirty="0"/>
        </a:p>
      </dgm:t>
    </dgm:pt>
    <dgm:pt modelId="{ED6B5C86-DB58-4D87-AB7D-F6B35EE4C2F1}" type="parTrans" cxnId="{C0DE2963-4228-4200-98F4-684FFE97EEB2}">
      <dgm:prSet/>
      <dgm:spPr/>
      <dgm:t>
        <a:bodyPr/>
        <a:lstStyle/>
        <a:p>
          <a:endParaRPr lang="ru-RU" sz="1400"/>
        </a:p>
      </dgm:t>
    </dgm:pt>
    <dgm:pt modelId="{EC2C126E-2298-4E73-A8A5-382BA6F646E3}" type="sibTrans" cxnId="{C0DE2963-4228-4200-98F4-684FFE97EEB2}">
      <dgm:prSet/>
      <dgm:spPr/>
      <dgm:t>
        <a:bodyPr/>
        <a:lstStyle/>
        <a:p>
          <a:endParaRPr lang="ru-RU" sz="1400"/>
        </a:p>
      </dgm:t>
    </dgm:pt>
    <dgm:pt modelId="{1865BB49-866E-46C8-B2D6-C2E826D0854E}" type="pres">
      <dgm:prSet presAssocID="{211FEDD5-AEE4-49C9-A5AE-481D5BDD06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3FB3AB-3A46-4D7F-8ADF-C393AF736460}" type="pres">
      <dgm:prSet presAssocID="{FC5572C5-91B4-4932-8141-EDF0972AABD6}" presName="composite" presStyleCnt="0"/>
      <dgm:spPr/>
    </dgm:pt>
    <dgm:pt modelId="{0579B857-6277-4E53-BF6C-D04E34D9C068}" type="pres">
      <dgm:prSet presAssocID="{FC5572C5-91B4-4932-8141-EDF0972AABD6}" presName="bentUpArrow1" presStyleLbl="alignImgPlace1" presStyleIdx="0" presStyleCnt="3"/>
      <dgm:spPr/>
    </dgm:pt>
    <dgm:pt modelId="{2AB24A0D-4418-44CF-A860-4B11A4402C3C}" type="pres">
      <dgm:prSet presAssocID="{FC5572C5-91B4-4932-8141-EDF0972AABD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C4163-CE6F-4AFE-AD19-3284B72FF65C}" type="pres">
      <dgm:prSet presAssocID="{FC5572C5-91B4-4932-8141-EDF0972AABD6}" presName="ChildText" presStyleLbl="revTx" presStyleIdx="0" presStyleCnt="4" custScaleX="474699" custLinFactX="92541" custLinFactNeighborX="100000" custLinFactNeighborY="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E483D-5232-48D4-A6DB-5CF5C02D29CB}" type="pres">
      <dgm:prSet presAssocID="{56831756-4A2D-40F2-B2E9-E2053B59C5EF}" presName="sibTrans" presStyleCnt="0"/>
      <dgm:spPr/>
    </dgm:pt>
    <dgm:pt modelId="{3ADF2784-A4BB-44E5-BA85-44E9A7B4B941}" type="pres">
      <dgm:prSet presAssocID="{073227ED-2A58-4006-A59D-5AD688207C84}" presName="composite" presStyleCnt="0"/>
      <dgm:spPr/>
    </dgm:pt>
    <dgm:pt modelId="{D9D4A2A1-BF5C-40C0-ADA6-509F0AD91C2E}" type="pres">
      <dgm:prSet presAssocID="{073227ED-2A58-4006-A59D-5AD688207C84}" presName="bentUpArrow1" presStyleLbl="alignImgPlace1" presStyleIdx="1" presStyleCnt="3" custLinFactNeighborX="-55001" custLinFactNeighborY="-15231"/>
      <dgm:spPr/>
    </dgm:pt>
    <dgm:pt modelId="{03223986-B0B3-4E97-85E9-177B83EAD64B}" type="pres">
      <dgm:prSet presAssocID="{073227ED-2A58-4006-A59D-5AD688207C84}" presName="ParentText" presStyleLbl="node1" presStyleIdx="1" presStyleCnt="4" custLinFactNeighborX="-60820" custLinFactNeighborY="-129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BC225-EFE4-4B92-BC99-0B1BD4BB63CE}" type="pres">
      <dgm:prSet presAssocID="{073227ED-2A58-4006-A59D-5AD688207C84}" presName="ChildText" presStyleLbl="revTx" presStyleIdx="1" presStyleCnt="4" custScaleX="468802" custLinFactX="6307" custLinFactNeighborX="100000" custLinFactNeighborY="-14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B9500-EBFE-4505-848C-1A36FF21E38F}" type="pres">
      <dgm:prSet presAssocID="{FEEFC951-138B-4262-9CA9-B5811F43CCE8}" presName="sibTrans" presStyleCnt="0"/>
      <dgm:spPr/>
    </dgm:pt>
    <dgm:pt modelId="{8995F9C4-18A6-4310-92E6-BB57A78FA06A}" type="pres">
      <dgm:prSet presAssocID="{9302A2F3-800F-45F8-B34D-8C853C9E5AE2}" presName="composite" presStyleCnt="0"/>
      <dgm:spPr/>
    </dgm:pt>
    <dgm:pt modelId="{9562A875-F904-487D-A23E-A3CFBFA7F223}" type="pres">
      <dgm:prSet presAssocID="{9302A2F3-800F-45F8-B34D-8C853C9E5AE2}" presName="bentUpArrow1" presStyleLbl="alignImgPlace1" presStyleIdx="2" presStyleCnt="3" custLinFactX="-37614" custLinFactNeighborX="-100000" custLinFactNeighborY="914"/>
      <dgm:spPr/>
    </dgm:pt>
    <dgm:pt modelId="{2BAD1674-70A8-47F8-993C-5121D0A45073}" type="pres">
      <dgm:prSet presAssocID="{9302A2F3-800F-45F8-B34D-8C853C9E5AE2}" presName="ParentText" presStyleLbl="node1" presStyleIdx="2" presStyleCnt="4" custLinFactX="-16888" custLinFactNeighborX="-100000" custLinFactNeighborY="-24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5958F-DC47-409C-B8A5-CD6DCA868415}" type="pres">
      <dgm:prSet presAssocID="{9302A2F3-800F-45F8-B34D-8C853C9E5AE2}" presName="ChildText" presStyleLbl="revTx" presStyleIdx="2" presStyleCnt="4" custScaleX="498487" custLinFactNeighborX="55454" custLinFactNeighborY="-4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E0BB-FD44-409F-AF9D-CA6245B7D82B}" type="pres">
      <dgm:prSet presAssocID="{F09F367F-04A8-4EF5-B675-6B63A931B94D}" presName="sibTrans" presStyleCnt="0"/>
      <dgm:spPr/>
    </dgm:pt>
    <dgm:pt modelId="{F423B603-3040-444A-AFE4-7FCA548B40CA}" type="pres">
      <dgm:prSet presAssocID="{9D2682CB-ADD4-4636-AA72-3A0874564C01}" presName="composite" presStyleCnt="0"/>
      <dgm:spPr/>
    </dgm:pt>
    <dgm:pt modelId="{4C287084-C9CD-457A-8AC2-EE93D6078FF8}" type="pres">
      <dgm:prSet presAssocID="{9D2682CB-ADD4-4636-AA72-3A0874564C01}" presName="ParentText" presStyleLbl="node1" presStyleIdx="3" presStyleCnt="4" custLinFactX="-43254" custLinFactNeighborX="-100000" custLinFactNeighborY="57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76696-5012-4B98-8712-9A7F6F95A991}" type="pres">
      <dgm:prSet presAssocID="{9D2682CB-ADD4-4636-AA72-3A0874564C01}" presName="FinalChildText" presStyleLbl="revTx" presStyleIdx="3" presStyleCnt="4" custScaleX="427775" custLinFactNeighborX="-31741" custLinFactNeighborY="8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9398B4-B67A-451C-9C60-25FD2662FC40}" srcId="{211FEDD5-AEE4-49C9-A5AE-481D5BDD061A}" destId="{FC5572C5-91B4-4932-8141-EDF0972AABD6}" srcOrd="0" destOrd="0" parTransId="{63DE8D5C-69E3-422B-A041-F7FD3804A056}" sibTransId="{56831756-4A2D-40F2-B2E9-E2053B59C5EF}"/>
    <dgm:cxn modelId="{A1C5C5A6-9535-40FF-9BFE-37B3849BDFA4}" type="presOf" srcId="{525A9063-CDB7-43DD-A147-FB1B7242F446}" destId="{F5776696-5012-4B98-8712-9A7F6F95A991}" srcOrd="0" destOrd="1" presId="urn:microsoft.com/office/officeart/2005/8/layout/StepDownProcess"/>
    <dgm:cxn modelId="{5DAEBAD7-CD1B-4106-8DDA-537222CADA05}" type="presOf" srcId="{211FEDD5-AEE4-49C9-A5AE-481D5BDD061A}" destId="{1865BB49-866E-46C8-B2D6-C2E826D0854E}" srcOrd="0" destOrd="0" presId="urn:microsoft.com/office/officeart/2005/8/layout/StepDownProcess"/>
    <dgm:cxn modelId="{32FB9B95-EEAB-44D2-B89F-92BCD5720CB7}" type="presOf" srcId="{9D2682CB-ADD4-4636-AA72-3A0874564C01}" destId="{4C287084-C9CD-457A-8AC2-EE93D6078FF8}" srcOrd="0" destOrd="0" presId="urn:microsoft.com/office/officeart/2005/8/layout/StepDownProcess"/>
    <dgm:cxn modelId="{356FDCDA-8A2C-4192-9503-17EE03910481}" srcId="{211FEDD5-AEE4-49C9-A5AE-481D5BDD061A}" destId="{073227ED-2A58-4006-A59D-5AD688207C84}" srcOrd="1" destOrd="0" parTransId="{B6FB58A7-E1D8-4BCF-9CAF-9A115B1995D4}" sibTransId="{FEEFC951-138B-4262-9CA9-B5811F43CCE8}"/>
    <dgm:cxn modelId="{329DC6E0-B606-4632-B8CB-1C6CB9B0EAC2}" type="presOf" srcId="{18E21591-CAB9-4BB7-9FF1-AE9623B0F929}" destId="{B06C4163-CE6F-4AFE-AD19-3284B72FF65C}" srcOrd="0" destOrd="0" presId="urn:microsoft.com/office/officeart/2005/8/layout/StepDownProcess"/>
    <dgm:cxn modelId="{C0DE2963-4228-4200-98F4-684FFE97EEB2}" srcId="{9D2682CB-ADD4-4636-AA72-3A0874564C01}" destId="{525A9063-CDB7-43DD-A147-FB1B7242F446}" srcOrd="1" destOrd="0" parTransId="{ED6B5C86-DB58-4D87-AB7D-F6B35EE4C2F1}" sibTransId="{EC2C126E-2298-4E73-A8A5-382BA6F646E3}"/>
    <dgm:cxn modelId="{C8C4739E-6F79-4ADB-B183-6C9B3A02F1B5}" type="presOf" srcId="{FC5572C5-91B4-4932-8141-EDF0972AABD6}" destId="{2AB24A0D-4418-44CF-A860-4B11A4402C3C}" srcOrd="0" destOrd="0" presId="urn:microsoft.com/office/officeart/2005/8/layout/StepDownProcess"/>
    <dgm:cxn modelId="{E04C4BBF-A8B5-4579-AF33-16C835B8D928}" type="presOf" srcId="{2DBA807B-66D8-4735-AAB7-DA3214A0C8D1}" destId="{F5776696-5012-4B98-8712-9A7F6F95A991}" srcOrd="0" destOrd="0" presId="urn:microsoft.com/office/officeart/2005/8/layout/StepDownProcess"/>
    <dgm:cxn modelId="{CCFC2BA9-7033-4CF5-9D0A-128D7927D512}" srcId="{9D2682CB-ADD4-4636-AA72-3A0874564C01}" destId="{2DBA807B-66D8-4735-AAB7-DA3214A0C8D1}" srcOrd="0" destOrd="0" parTransId="{15129769-8C68-420B-924D-E10A940275DA}" sibTransId="{082E2E6E-56D5-4F90-8ABD-33CD2F65794F}"/>
    <dgm:cxn modelId="{D5BB7B3B-339E-4247-9496-B3B7BB24AF34}" srcId="{211FEDD5-AEE4-49C9-A5AE-481D5BDD061A}" destId="{9D2682CB-ADD4-4636-AA72-3A0874564C01}" srcOrd="3" destOrd="0" parTransId="{2412A922-F0F7-48CF-9E33-C8323D4FEA9C}" sibTransId="{1CFE99AE-2B9A-4416-8CDB-A781F5E60802}"/>
    <dgm:cxn modelId="{0208E679-1791-4E07-8F6D-11D32503F5B9}" srcId="{FC5572C5-91B4-4932-8141-EDF0972AABD6}" destId="{18E21591-CAB9-4BB7-9FF1-AE9623B0F929}" srcOrd="0" destOrd="0" parTransId="{F700A49E-42BB-42A6-B01B-B3195ACDE49B}" sibTransId="{8B4EF107-3419-4FB8-B391-EECC2CBE8F80}"/>
    <dgm:cxn modelId="{0E95FA28-4ED6-4CE5-BA90-22B69C53845F}" type="presOf" srcId="{9302A2F3-800F-45F8-B34D-8C853C9E5AE2}" destId="{2BAD1674-70A8-47F8-993C-5121D0A45073}" srcOrd="0" destOrd="0" presId="urn:microsoft.com/office/officeart/2005/8/layout/StepDownProcess"/>
    <dgm:cxn modelId="{3252F84D-5CB4-4A8B-87D7-B39966AD3D6D}" type="presOf" srcId="{8F1575D1-1FF4-47EA-BD82-3A9C39785F1B}" destId="{F575958F-DC47-409C-B8A5-CD6DCA868415}" srcOrd="0" destOrd="0" presId="urn:microsoft.com/office/officeart/2005/8/layout/StepDownProcess"/>
    <dgm:cxn modelId="{144E532D-6B18-40C3-830C-9456372C2E43}" type="presOf" srcId="{A2CD7A0C-43F7-4BBB-9877-45BD37ECE1F7}" destId="{716BC225-EFE4-4B92-BC99-0B1BD4BB63CE}" srcOrd="0" destOrd="0" presId="urn:microsoft.com/office/officeart/2005/8/layout/StepDownProcess"/>
    <dgm:cxn modelId="{3A096D4B-C5D5-416A-8845-405A28AB6CD4}" srcId="{073227ED-2A58-4006-A59D-5AD688207C84}" destId="{A2CD7A0C-43F7-4BBB-9877-45BD37ECE1F7}" srcOrd="0" destOrd="0" parTransId="{EBA32238-CCC0-488B-85EB-E7AA1878A2A8}" sibTransId="{0B1FE0C8-00C0-4EE2-8D15-0A1478CE1A20}"/>
    <dgm:cxn modelId="{5F22AB37-7CE7-4DC3-8EC0-AA3DA894BB41}" srcId="{211FEDD5-AEE4-49C9-A5AE-481D5BDD061A}" destId="{9302A2F3-800F-45F8-B34D-8C853C9E5AE2}" srcOrd="2" destOrd="0" parTransId="{8A1448C2-0DF8-4ADE-BC36-9E1C017EBC22}" sibTransId="{F09F367F-04A8-4EF5-B675-6B63A931B94D}"/>
    <dgm:cxn modelId="{486A28E2-A3B4-40DD-88E3-0862B0AE2DC1}" type="presOf" srcId="{073227ED-2A58-4006-A59D-5AD688207C84}" destId="{03223986-B0B3-4E97-85E9-177B83EAD64B}" srcOrd="0" destOrd="0" presId="urn:microsoft.com/office/officeart/2005/8/layout/StepDownProcess"/>
    <dgm:cxn modelId="{946748E1-AF4F-467D-94B4-854DBE3B38B7}" srcId="{9302A2F3-800F-45F8-B34D-8C853C9E5AE2}" destId="{8F1575D1-1FF4-47EA-BD82-3A9C39785F1B}" srcOrd="0" destOrd="0" parTransId="{EAC0FB8C-470D-43FD-9CE8-14E68458425C}" sibTransId="{BC6EFC6E-CF55-48F3-82B6-A62C5EA5A315}"/>
    <dgm:cxn modelId="{95D2748F-863D-48AA-BAF1-B7FBB20B8200}" type="presParOf" srcId="{1865BB49-866E-46C8-B2D6-C2E826D0854E}" destId="{483FB3AB-3A46-4D7F-8ADF-C393AF736460}" srcOrd="0" destOrd="0" presId="urn:microsoft.com/office/officeart/2005/8/layout/StepDownProcess"/>
    <dgm:cxn modelId="{F13A17D0-A24B-4A48-87CD-052088CE187B}" type="presParOf" srcId="{483FB3AB-3A46-4D7F-8ADF-C393AF736460}" destId="{0579B857-6277-4E53-BF6C-D04E34D9C068}" srcOrd="0" destOrd="0" presId="urn:microsoft.com/office/officeart/2005/8/layout/StepDownProcess"/>
    <dgm:cxn modelId="{5C612764-B470-4B70-9055-A0962F415ED7}" type="presParOf" srcId="{483FB3AB-3A46-4D7F-8ADF-C393AF736460}" destId="{2AB24A0D-4418-44CF-A860-4B11A4402C3C}" srcOrd="1" destOrd="0" presId="urn:microsoft.com/office/officeart/2005/8/layout/StepDownProcess"/>
    <dgm:cxn modelId="{AB9F5925-99D6-4FBF-8C70-CC781F50C680}" type="presParOf" srcId="{483FB3AB-3A46-4D7F-8ADF-C393AF736460}" destId="{B06C4163-CE6F-4AFE-AD19-3284B72FF65C}" srcOrd="2" destOrd="0" presId="urn:microsoft.com/office/officeart/2005/8/layout/StepDownProcess"/>
    <dgm:cxn modelId="{6C472B33-1714-485D-B5B6-50B6A4A2BD29}" type="presParOf" srcId="{1865BB49-866E-46C8-B2D6-C2E826D0854E}" destId="{D54E483D-5232-48D4-A6DB-5CF5C02D29CB}" srcOrd="1" destOrd="0" presId="urn:microsoft.com/office/officeart/2005/8/layout/StepDownProcess"/>
    <dgm:cxn modelId="{87DD7FCE-A4A5-4606-989B-F70B77289389}" type="presParOf" srcId="{1865BB49-866E-46C8-B2D6-C2E826D0854E}" destId="{3ADF2784-A4BB-44E5-BA85-44E9A7B4B941}" srcOrd="2" destOrd="0" presId="urn:microsoft.com/office/officeart/2005/8/layout/StepDownProcess"/>
    <dgm:cxn modelId="{8AB215AF-8307-4B26-AC12-11F28D270A5D}" type="presParOf" srcId="{3ADF2784-A4BB-44E5-BA85-44E9A7B4B941}" destId="{D9D4A2A1-BF5C-40C0-ADA6-509F0AD91C2E}" srcOrd="0" destOrd="0" presId="urn:microsoft.com/office/officeart/2005/8/layout/StepDownProcess"/>
    <dgm:cxn modelId="{CD19BEEE-C9EA-47C8-8863-E2DC54883DDF}" type="presParOf" srcId="{3ADF2784-A4BB-44E5-BA85-44E9A7B4B941}" destId="{03223986-B0B3-4E97-85E9-177B83EAD64B}" srcOrd="1" destOrd="0" presId="urn:microsoft.com/office/officeart/2005/8/layout/StepDownProcess"/>
    <dgm:cxn modelId="{6831DD61-A938-4DA6-913D-00439306B242}" type="presParOf" srcId="{3ADF2784-A4BB-44E5-BA85-44E9A7B4B941}" destId="{716BC225-EFE4-4B92-BC99-0B1BD4BB63CE}" srcOrd="2" destOrd="0" presId="urn:microsoft.com/office/officeart/2005/8/layout/StepDownProcess"/>
    <dgm:cxn modelId="{A60DF3F9-4C13-4397-BCD0-03571E175AF0}" type="presParOf" srcId="{1865BB49-866E-46C8-B2D6-C2E826D0854E}" destId="{982B9500-EBFE-4505-848C-1A36FF21E38F}" srcOrd="3" destOrd="0" presId="urn:microsoft.com/office/officeart/2005/8/layout/StepDownProcess"/>
    <dgm:cxn modelId="{5C6F4587-30A7-41BD-968F-B63F1B5AA34A}" type="presParOf" srcId="{1865BB49-866E-46C8-B2D6-C2E826D0854E}" destId="{8995F9C4-18A6-4310-92E6-BB57A78FA06A}" srcOrd="4" destOrd="0" presId="urn:microsoft.com/office/officeart/2005/8/layout/StepDownProcess"/>
    <dgm:cxn modelId="{E3F8875E-628C-4B2B-B488-94F2EBF7187C}" type="presParOf" srcId="{8995F9C4-18A6-4310-92E6-BB57A78FA06A}" destId="{9562A875-F904-487D-A23E-A3CFBFA7F223}" srcOrd="0" destOrd="0" presId="urn:microsoft.com/office/officeart/2005/8/layout/StepDownProcess"/>
    <dgm:cxn modelId="{A1FC9F2D-DE0C-49C0-B31B-764D91C7E9D3}" type="presParOf" srcId="{8995F9C4-18A6-4310-92E6-BB57A78FA06A}" destId="{2BAD1674-70A8-47F8-993C-5121D0A45073}" srcOrd="1" destOrd="0" presId="urn:microsoft.com/office/officeart/2005/8/layout/StepDownProcess"/>
    <dgm:cxn modelId="{C8F12DE2-55CD-40EB-BAC1-F3350A5B3A41}" type="presParOf" srcId="{8995F9C4-18A6-4310-92E6-BB57A78FA06A}" destId="{F575958F-DC47-409C-B8A5-CD6DCA868415}" srcOrd="2" destOrd="0" presId="urn:microsoft.com/office/officeart/2005/8/layout/StepDownProcess"/>
    <dgm:cxn modelId="{1E67221A-CB15-4B15-BC50-FBC9964072F2}" type="presParOf" srcId="{1865BB49-866E-46C8-B2D6-C2E826D0854E}" destId="{FC8AE0BB-FD44-409F-AF9D-CA6245B7D82B}" srcOrd="5" destOrd="0" presId="urn:microsoft.com/office/officeart/2005/8/layout/StepDownProcess"/>
    <dgm:cxn modelId="{D217CABE-934D-4C91-81A0-1E959906E7B8}" type="presParOf" srcId="{1865BB49-866E-46C8-B2D6-C2E826D0854E}" destId="{F423B603-3040-444A-AFE4-7FCA548B40CA}" srcOrd="6" destOrd="0" presId="urn:microsoft.com/office/officeart/2005/8/layout/StepDownProcess"/>
    <dgm:cxn modelId="{C045EF98-3FC8-4E44-B79E-98C617EA9D2D}" type="presParOf" srcId="{F423B603-3040-444A-AFE4-7FCA548B40CA}" destId="{4C287084-C9CD-457A-8AC2-EE93D6078FF8}" srcOrd="0" destOrd="0" presId="urn:microsoft.com/office/officeart/2005/8/layout/StepDownProcess"/>
    <dgm:cxn modelId="{B5E9EF24-C18F-4E4F-AB03-0218B1DBA232}" type="presParOf" srcId="{F423B603-3040-444A-AFE4-7FCA548B40CA}" destId="{F5776696-5012-4B98-8712-9A7F6F95A99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9B857-6277-4E53-BF6C-D04E34D9C068}">
      <dsp:nvSpPr>
        <dsp:cNvPr id="0" name=""/>
        <dsp:cNvSpPr/>
      </dsp:nvSpPr>
      <dsp:spPr>
        <a:xfrm rot="5400000">
          <a:off x="748779" y="1340598"/>
          <a:ext cx="851775" cy="969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24A0D-4418-44CF-A860-4B11A4402C3C}">
      <dsp:nvSpPr>
        <dsp:cNvPr id="0" name=""/>
        <dsp:cNvSpPr/>
      </dsp:nvSpPr>
      <dsp:spPr>
        <a:xfrm>
          <a:off x="523110" y="396388"/>
          <a:ext cx="1433888" cy="10036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 этап</a:t>
          </a:r>
          <a:endParaRPr lang="ru-RU" sz="2000" kern="1200" dirty="0"/>
        </a:p>
      </dsp:txBody>
      <dsp:txXfrm>
        <a:off x="572114" y="445392"/>
        <a:ext cx="1335880" cy="905667"/>
      </dsp:txXfrm>
    </dsp:sp>
    <dsp:sp modelId="{B06C4163-CE6F-4AFE-AD19-3284B72FF65C}">
      <dsp:nvSpPr>
        <dsp:cNvPr id="0" name=""/>
        <dsp:cNvSpPr/>
      </dsp:nvSpPr>
      <dsp:spPr>
        <a:xfrm>
          <a:off x="2011140" y="497749"/>
          <a:ext cx="4950513" cy="811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Выбрать форму обучения и курс нужного уровня подготовки на портале </a:t>
          </a:r>
          <a:r>
            <a:rPr lang="ru-RU" sz="1600" kern="1200" dirty="0" err="1" smtClean="0"/>
            <a:t>Госуслуг:https</a:t>
          </a:r>
          <a:r>
            <a:rPr lang="ru-RU" sz="1600" kern="1200" dirty="0" smtClean="0"/>
            <a:t>://www.gosuslugi.ru/</a:t>
          </a:r>
          <a:r>
            <a:rPr lang="ru-RU" sz="1600" kern="1200" dirty="0" err="1" smtClean="0"/>
            <a:t>futurecode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011140" y="497749"/>
        <a:ext cx="4950513" cy="811215"/>
      </dsp:txXfrm>
    </dsp:sp>
    <dsp:sp modelId="{D9D4A2A1-BF5C-40C0-ADA6-509F0AD91C2E}">
      <dsp:nvSpPr>
        <dsp:cNvPr id="0" name=""/>
        <dsp:cNvSpPr/>
      </dsp:nvSpPr>
      <dsp:spPr>
        <a:xfrm rot="5400000">
          <a:off x="2560923" y="2338323"/>
          <a:ext cx="851775" cy="969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3986-B0B3-4E97-85E9-177B83EAD64B}">
      <dsp:nvSpPr>
        <dsp:cNvPr id="0" name=""/>
        <dsp:cNvSpPr/>
      </dsp:nvSpPr>
      <dsp:spPr>
        <a:xfrm>
          <a:off x="1996516" y="1394111"/>
          <a:ext cx="1433888" cy="10036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 этап</a:t>
          </a:r>
          <a:endParaRPr lang="ru-RU" sz="2000" kern="1200" dirty="0"/>
        </a:p>
      </dsp:txBody>
      <dsp:txXfrm>
        <a:off x="2045520" y="1443115"/>
        <a:ext cx="1335880" cy="905667"/>
      </dsp:txXfrm>
    </dsp:sp>
    <dsp:sp modelId="{716BC225-EFE4-4B92-BC99-0B1BD4BB63CE}">
      <dsp:nvSpPr>
        <dsp:cNvPr id="0" name=""/>
        <dsp:cNvSpPr/>
      </dsp:nvSpPr>
      <dsp:spPr>
        <a:xfrm>
          <a:off x="3488074" y="1504872"/>
          <a:ext cx="4889015" cy="811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результатам успешной проверки заявления на </a:t>
          </a:r>
          <a:r>
            <a:rPr lang="ru-RU" sz="1600" kern="1200" dirty="0" err="1" smtClean="0"/>
            <a:t>Госуслугах</a:t>
          </a:r>
          <a:r>
            <a:rPr lang="ru-RU" sz="1600" kern="1200" dirty="0" smtClean="0"/>
            <a:t> получить ссылку на вступительное испытание.</a:t>
          </a:r>
          <a:endParaRPr lang="ru-RU" sz="1600" kern="1200" dirty="0"/>
        </a:p>
      </dsp:txBody>
      <dsp:txXfrm>
        <a:off x="3488074" y="1504872"/>
        <a:ext cx="4889015" cy="811215"/>
      </dsp:txXfrm>
    </dsp:sp>
    <dsp:sp modelId="{9562A875-F904-487D-A23E-A3CFBFA7F223}">
      <dsp:nvSpPr>
        <dsp:cNvPr id="0" name=""/>
        <dsp:cNvSpPr/>
      </dsp:nvSpPr>
      <dsp:spPr>
        <a:xfrm rot="5400000">
          <a:off x="4290846" y="3603301"/>
          <a:ext cx="851775" cy="969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D1674-70A8-47F8-993C-5121D0A45073}">
      <dsp:nvSpPr>
        <dsp:cNvPr id="0" name=""/>
        <dsp:cNvSpPr/>
      </dsp:nvSpPr>
      <dsp:spPr>
        <a:xfrm>
          <a:off x="3723599" y="2626364"/>
          <a:ext cx="1433888" cy="10036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этап</a:t>
          </a:r>
          <a:endParaRPr lang="ru-RU" sz="2000" kern="1200" dirty="0"/>
        </a:p>
      </dsp:txBody>
      <dsp:txXfrm>
        <a:off x="3772603" y="2675368"/>
        <a:ext cx="1335880" cy="905667"/>
      </dsp:txXfrm>
    </dsp:sp>
    <dsp:sp modelId="{F575958F-DC47-409C-B8A5-CD6DCA868415}">
      <dsp:nvSpPr>
        <dsp:cNvPr id="0" name=""/>
        <dsp:cNvSpPr/>
      </dsp:nvSpPr>
      <dsp:spPr>
        <a:xfrm>
          <a:off x="5333988" y="2713161"/>
          <a:ext cx="5198592" cy="811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Успешно пройти вступительное испытание на платформе образовательной организации в срок не позднее 5 рабочих дней с момента получения ссылки.</a:t>
          </a:r>
          <a:endParaRPr lang="ru-RU" sz="1600" kern="1200" dirty="0"/>
        </a:p>
      </dsp:txBody>
      <dsp:txXfrm>
        <a:off x="5333988" y="2713161"/>
        <a:ext cx="5198592" cy="811215"/>
      </dsp:txXfrm>
    </dsp:sp>
    <dsp:sp modelId="{4C287084-C9CD-457A-8AC2-EE93D6078FF8}">
      <dsp:nvSpPr>
        <dsp:cNvPr id="0" name=""/>
        <dsp:cNvSpPr/>
      </dsp:nvSpPr>
      <dsp:spPr>
        <a:xfrm>
          <a:off x="5353067" y="3836426"/>
          <a:ext cx="1433888" cy="10036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 этап</a:t>
          </a:r>
          <a:endParaRPr lang="ru-RU" sz="2000" kern="1200" dirty="0"/>
        </a:p>
      </dsp:txBody>
      <dsp:txXfrm>
        <a:off x="5402071" y="3885430"/>
        <a:ext cx="1335880" cy="905667"/>
      </dsp:txXfrm>
    </dsp:sp>
    <dsp:sp modelId="{F5776696-5012-4B98-8712-9A7F6F95A991}">
      <dsp:nvSpPr>
        <dsp:cNvPr id="0" name=""/>
        <dsp:cNvSpPr/>
      </dsp:nvSpPr>
      <dsp:spPr>
        <a:xfrm>
          <a:off x="6800900" y="3947230"/>
          <a:ext cx="4461155" cy="811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Заключить договор с образовательной организацией от имени родителя или  законного представителя ребенка.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6800900" y="3947230"/>
        <a:ext cx="4461155" cy="811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53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2ED9F6D8-3B72-46F2-A9A5-888512A75835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9375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78950"/>
            <a:ext cx="2946400" cy="4953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F9360301-0BF5-49CA-922B-0B3C1CBAC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5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0301-0BF5-49CA-922B-0B3C1CBACC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3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0301-0BF5-49CA-922B-0B3C1CBACC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63DB-C363-1348-8223-06F4F0E73A0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7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4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971FB-5259-FA4C-A139-051F584C3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CF9C8C-6B7D-6E49-AA32-EB9C571F0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1F4D89-8B3A-D745-82DB-E5B8B83A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415D-8DAE-4F5C-8D1C-01705F84857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AAF40-0406-FB4B-B11B-BA0949D0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8A5AA-0B83-9F47-BADB-9992CFC7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AF50-2279-4FEF-9C02-28B919E0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1ADE5-F7D7-B247-B81E-57E86FBD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BE232-C8AB-1C44-A82B-2D2AA7FFC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5D816-2782-D543-B93E-00C0FAE6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4652B-6F8F-D34D-8BCB-0FF908D5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F589C-7941-C345-A367-68C895DB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72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B43DB-A379-744A-B009-98A2EA5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84FB90-4DF6-184A-9935-A1282E85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532F7-7FDC-694D-BC99-19C9B53F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4FB73-AFF6-5944-9A15-BF285988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B8850-939A-574E-AAFF-A31AB1B3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82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611C9-751D-C046-BAEF-9E21D108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59DA1-27BB-2949-9397-2AF8D0137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782A8C-F4FA-2142-ACC9-FB68EF610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160B7E-8779-3347-8D7B-A839482E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1AFF0-0830-1A45-9B7E-C3E7B539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B4AE0-EBB8-CA4D-9CD3-1DA24E50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64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442CA-4B0A-364B-AE24-A8EDE5A9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1B9DC9-A469-D64F-995D-261D2FCBB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CC0A9-EB0E-9F4D-9B5B-0E5ED6C7A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08A6A8-9EB6-EB43-B52F-D1AC99254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E9A592-97AC-064A-9E2A-DA8D215B0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D9BF7D-3507-4F44-92C3-D4A28A23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C9FF8B-22DF-9046-8BE8-3A43D966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BB107F-B18F-AF4E-B133-A7D7ED3D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90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F4742-E171-2D44-8436-07B63C95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B3292D-4A3D-6548-8D09-EABDF1A9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1DEAC-794A-2841-820A-981BC28E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D366B7-79DA-7B4D-9034-47CC22B0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76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1BB9EF-0696-E74D-9953-89EABFB4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9094C2-1516-1348-9B04-E79E3280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B843C7-8386-9748-8984-07A79C15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0E6E-73EF-4C43-9E0B-8079706EE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88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4E83-FC8F-8E41-8873-AFE5808F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3DE35-68CC-5E45-A8CE-1E767836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DF23D0-3705-A343-B280-69E5F747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798B40-7D8B-AC4C-8EA2-CDA45968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2108C-2CA5-064C-BE9D-509FA747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98986-1E66-584B-8854-7E6234BC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2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50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DB6F-9EE9-084B-9167-575DB9D3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BF1E8-515D-7C4C-BBE8-D80523516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33EF20-610D-F043-B5F9-FA070F64F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FF848D-77DA-7541-9537-701E6ACA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030550-06F1-B146-972F-82FBEDBA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2D2D1-E091-D34B-877A-746B8EB8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9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54697-0EA1-6445-9658-CA99ED5C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B6DDAB-F682-B748-8958-552E40E9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E1782-E884-8D4C-A535-3F4DF07E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69D98-BF72-1B44-A04C-010ADEC9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6878-DB93-3147-B8FC-3F5712CB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403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0BE5C5-35E4-394E-BC42-99B6CC34C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044AAA-1299-0D40-8775-1FD6A643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329AE-2DAB-F146-8B2F-7D9534B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31174-564D-3E4E-91C1-161640AA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61ACC-2711-824D-B81F-5CD80E07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8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8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1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8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5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1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5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20D4-E16F-4219-BD5F-8B2CD332964B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E714-3B38-41D1-8B6E-732DDAE5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3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BC656-3621-F546-8C18-1262AE6B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09C4D9-9E94-8A4F-A05A-8FA3FF12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20E1B6-2578-E145-945B-FA0F4A385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E4CC91-8865-4045-B727-3F8700E20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34E14-4F47-C74E-AF7A-E86B5D23A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5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2"/>
          <a:stretch/>
        </p:blipFill>
        <p:spPr>
          <a:xfrm>
            <a:off x="5396789" y="7137"/>
            <a:ext cx="6795211" cy="68508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62442" y="2600339"/>
            <a:ext cx="48703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defRPr sz="3200" b="1">
                <a:solidFill>
                  <a:srgbClr val="183C69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dirty="0"/>
              <a:t>РАЗВИТИЕ КАДРОВОГО ПОТЕНЦИАЛА </a:t>
            </a:r>
            <a:r>
              <a:rPr lang="en-US" dirty="0"/>
              <a:t>IT-</a:t>
            </a:r>
            <a:r>
              <a:rPr lang="ru-RU" dirty="0"/>
              <a:t>ОТРАСЛИ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 rot="5400000">
            <a:off x="4743313" y="2831577"/>
            <a:ext cx="36000" cy="1898523"/>
          </a:xfrm>
          <a:prstGeom prst="roundRect">
            <a:avLst>
              <a:gd name="adj" fmla="val 50000"/>
            </a:avLst>
          </a:prstGeom>
          <a:solidFill>
            <a:srgbClr val="EA1B75"/>
          </a:solidFill>
          <a:ln>
            <a:solidFill>
              <a:srgbClr val="EA1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r"/>
            <a:endParaRPr lang="ru-RU">
              <a:solidFill>
                <a:srgbClr val="183C6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1534" y="4323817"/>
            <a:ext cx="451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4082"/>
                </a:solidFill>
              </a:rPr>
              <a:t>ОБУЧЕНИЕ ТАЛАНТЛИВЫХ ШКОЛЬНИКОВ </a:t>
            </a:r>
          </a:p>
          <a:p>
            <a:pPr algn="r"/>
            <a:r>
              <a:rPr lang="ru-RU" sz="1400" dirty="0">
                <a:solidFill>
                  <a:srgbClr val="004082"/>
                </a:solidFill>
              </a:rPr>
              <a:t>8-11 КЛАССОВ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CB62D1-D213-F8F1-8770-D232E397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312903"/>
            <a:ext cx="5832767" cy="21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6F5E80-1E29-9CEE-8AA3-CB017DB38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8915" r="7210" b="8199"/>
          <a:stretch/>
        </p:blipFill>
        <p:spPr bwMode="auto">
          <a:xfrm>
            <a:off x="7911514" y="2279172"/>
            <a:ext cx="2449384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8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62744" y="360775"/>
            <a:ext cx="7636089" cy="948849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2800" dirty="0">
                <a:solidFill>
                  <a:srgbClr val="004082"/>
                </a:solidFill>
              </a:rPr>
              <a:t>Дополнительный двухлетний курс обучения современным языкам программирования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55882" y="4019436"/>
            <a:ext cx="3365317" cy="2068540"/>
          </a:xfrm>
          <a:prstGeom prst="roundRect">
            <a:avLst>
              <a:gd name="adj" fmla="val 8055"/>
            </a:avLst>
          </a:prstGeom>
          <a:solidFill>
            <a:srgbClr val="EFF3FF"/>
          </a:solidFill>
          <a:ln w="19050"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94D5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13299" y="4041826"/>
            <a:ext cx="6502400" cy="2068540"/>
          </a:xfrm>
          <a:prstGeom prst="roundRect">
            <a:avLst>
              <a:gd name="adj" fmla="val 8055"/>
            </a:avLst>
          </a:prstGeom>
          <a:solidFill>
            <a:srgbClr val="EFF3FF"/>
          </a:solidFill>
          <a:ln w="19050">
            <a:solidFill>
              <a:srgbClr val="DE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94D5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55883" y="1642220"/>
            <a:ext cx="3365317" cy="2068540"/>
          </a:xfrm>
          <a:prstGeom prst="roundRect">
            <a:avLst>
              <a:gd name="adj" fmla="val 8055"/>
            </a:avLst>
          </a:prstGeom>
          <a:noFill/>
          <a:ln w="28575"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94D5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13300" y="1616792"/>
            <a:ext cx="6502400" cy="2068540"/>
          </a:xfrm>
          <a:prstGeom prst="roundRect">
            <a:avLst>
              <a:gd name="adj" fmla="val 8055"/>
            </a:avLst>
          </a:prstGeom>
          <a:noFill/>
          <a:ln w="28575">
            <a:solidFill>
              <a:srgbClr val="61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094D5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02382" y="2231128"/>
            <a:ext cx="2827867" cy="7232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>
                <a:solidFill>
                  <a:srgbClr val="EB2179"/>
                </a:solidFill>
              </a:rPr>
              <a:t>4 модуля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183C69"/>
                </a:solidFill>
              </a:rPr>
              <a:t>по 36 </a:t>
            </a:r>
            <a:r>
              <a:rPr lang="ru-RU" sz="1400" dirty="0" err="1">
                <a:solidFill>
                  <a:srgbClr val="183C69"/>
                </a:solidFill>
              </a:rPr>
              <a:t>академ</a:t>
            </a:r>
            <a:r>
              <a:rPr lang="ru-RU" sz="1400" dirty="0">
                <a:solidFill>
                  <a:srgbClr val="183C69"/>
                </a:solidFill>
              </a:rPr>
              <a:t>. часов каждый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6105" y="4615440"/>
            <a:ext cx="254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83C69"/>
                </a:solidFill>
              </a:rPr>
              <a:t>Предварительная </a:t>
            </a:r>
            <a:br>
              <a:rPr lang="ru-RU" b="1" dirty="0">
                <a:solidFill>
                  <a:srgbClr val="183C69"/>
                </a:solidFill>
              </a:rPr>
            </a:br>
            <a:r>
              <a:rPr lang="ru-RU" b="1" dirty="0">
                <a:solidFill>
                  <a:srgbClr val="183C69"/>
                </a:solidFill>
              </a:rPr>
              <a:t>диагностика / </a:t>
            </a:r>
          </a:p>
          <a:p>
            <a:r>
              <a:rPr lang="ru-RU" b="1" dirty="0">
                <a:solidFill>
                  <a:srgbClr val="183C69"/>
                </a:solidFill>
              </a:rPr>
              <a:t>анкетирование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21275" y="2231128"/>
            <a:ext cx="2838449" cy="10105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EB2179"/>
                </a:solidFill>
              </a:rPr>
              <a:t>очная </a:t>
            </a:r>
          </a:p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EB2179"/>
                </a:solidFill>
              </a:rPr>
              <a:t>форма </a:t>
            </a:r>
          </a:p>
          <a:p>
            <a:pPr algn="ctr">
              <a:spcBef>
                <a:spcPts val="600"/>
              </a:spcBef>
            </a:pPr>
            <a:r>
              <a:rPr lang="ru-RU" sz="1400" b="1" dirty="0">
                <a:solidFill>
                  <a:srgbClr val="183C69"/>
                </a:solidFill>
              </a:rPr>
              <a:t> </a:t>
            </a:r>
            <a:endParaRPr lang="ru-RU" sz="1400" dirty="0">
              <a:solidFill>
                <a:srgbClr val="183C69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40176" y="4417680"/>
            <a:ext cx="531677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183C69"/>
                </a:solidFill>
              </a:rPr>
              <a:t>Обучающийся, успешно завершивший обучение </a:t>
            </a:r>
            <a:br>
              <a:rPr lang="ru-RU" b="1" dirty="0">
                <a:solidFill>
                  <a:srgbClr val="183C69"/>
                </a:solidFill>
              </a:rPr>
            </a:br>
            <a:r>
              <a:rPr lang="ru-RU" b="1" dirty="0">
                <a:solidFill>
                  <a:srgbClr val="183C69"/>
                </a:solidFill>
              </a:rPr>
              <a:t>в рамках всех 4 (четырех) модулей (т.е. в объеме</a:t>
            </a:r>
            <a:br>
              <a:rPr lang="ru-RU" b="1" dirty="0">
                <a:solidFill>
                  <a:srgbClr val="183C69"/>
                </a:solidFill>
              </a:rPr>
            </a:br>
            <a:r>
              <a:rPr lang="ru-RU" b="1" dirty="0">
                <a:solidFill>
                  <a:srgbClr val="183C69"/>
                </a:solidFill>
              </a:rPr>
              <a:t>144 академических часов) получает сертификат  </a:t>
            </a:r>
            <a:br>
              <a:rPr lang="ru-RU" b="1" dirty="0">
                <a:solidFill>
                  <a:srgbClr val="183C69"/>
                </a:solidFill>
              </a:rPr>
            </a:br>
            <a:r>
              <a:rPr lang="ru-RU" b="1" dirty="0">
                <a:solidFill>
                  <a:srgbClr val="183C69"/>
                </a:solidFill>
              </a:rPr>
              <a:t>о завершении обучения в рамках дополнительной общеобразовательной программы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289011" y="2231128"/>
            <a:ext cx="2838449" cy="10105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EB2179"/>
                </a:solidFill>
              </a:rPr>
              <a:t>дистанционная форма </a:t>
            </a:r>
          </a:p>
          <a:p>
            <a:pPr algn="ctr">
              <a:spcBef>
                <a:spcPts val="600"/>
              </a:spcBef>
            </a:pPr>
            <a:r>
              <a:rPr lang="ru-RU" sz="1400" b="1" dirty="0">
                <a:solidFill>
                  <a:srgbClr val="183C69"/>
                </a:solidFill>
              </a:rPr>
              <a:t> </a:t>
            </a:r>
            <a:endParaRPr lang="ru-RU" sz="1400" dirty="0">
              <a:solidFill>
                <a:srgbClr val="183C69"/>
              </a:solidFill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C127ACC-EA8D-EE47-8B9E-4CDEDE0C06B8}"/>
              </a:ext>
            </a:extLst>
          </p:cNvPr>
          <p:cNvCxnSpPr>
            <a:cxnSpLocks/>
          </p:cNvCxnSpPr>
          <p:nvPr/>
        </p:nvCxnSpPr>
        <p:spPr>
          <a:xfrm>
            <a:off x="8124367" y="2088253"/>
            <a:ext cx="0" cy="11079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C:\Users\Олеся\Downloads\premium-icon-digital-305194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82" y="4848703"/>
            <a:ext cx="454785" cy="4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38" y="4803114"/>
            <a:ext cx="614126" cy="6141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243D13-F7AC-4477-E80F-C24B13E9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7" y="169100"/>
            <a:ext cx="3645876" cy="13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utoShape 4" descr="Портал государственных услуг Российской Федерации"/>
          <p:cNvSpPr>
            <a:spLocks noChangeAspect="1" noChangeArrowheads="1"/>
          </p:cNvSpPr>
          <p:nvPr/>
        </p:nvSpPr>
        <p:spPr bwMode="auto">
          <a:xfrm>
            <a:off x="1374844" y="961571"/>
            <a:ext cx="247650" cy="247651"/>
          </a:xfrm>
          <a:prstGeom prst="rect">
            <a:avLst/>
          </a:prstGeom>
          <a:noFill/>
        </p:spPr>
        <p:txBody>
          <a:bodyPr vert="horz" wrap="square" lIns="74295" tIns="37148" rIns="74295" bIns="37148" anchor="t">
            <a:prstTxWarp prst="textNoShape">
              <a:avLst/>
            </a:prstTxWarp>
          </a:bodyPr>
          <a:lstStyle/>
          <a:p>
            <a:endParaRPr lang="ru-RU" sz="1287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6734" y="352836"/>
            <a:ext cx="7955281" cy="969496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dirty="0" smtClean="0">
                <a:solidFill>
                  <a:srgbClr val="004082"/>
                </a:solidFill>
              </a:rPr>
              <a:t>Программа </a:t>
            </a:r>
            <a:r>
              <a:rPr lang="ru-RU" sz="3600" dirty="0">
                <a:solidFill>
                  <a:srgbClr val="004082"/>
                </a:solidFill>
              </a:rPr>
              <a:t>Финансового университета</a:t>
            </a:r>
            <a:r>
              <a:rPr lang="ru-RU" sz="3600" dirty="0" smtClean="0">
                <a:solidFill>
                  <a:srgbClr val="004082"/>
                </a:solidFill>
              </a:rPr>
              <a:t>:</a:t>
            </a:r>
          </a:p>
          <a:p>
            <a:pPr>
              <a:lnSpc>
                <a:spcPts val="3600"/>
              </a:lnSpc>
            </a:pPr>
            <a:r>
              <a:rPr lang="ru-RU" sz="3600" dirty="0" smtClean="0">
                <a:solidFill>
                  <a:srgbClr val="004082"/>
                </a:solidFill>
              </a:rPr>
              <a:t> </a:t>
            </a:r>
            <a:endParaRPr lang="ru-RU" sz="3600" dirty="0">
              <a:solidFill>
                <a:srgbClr val="004082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942E827-A990-4327-B426-1B8BB6222AB5}"/>
              </a:ext>
            </a:extLst>
          </p:cNvPr>
          <p:cNvSpPr txBox="1">
            <a:spLocks/>
          </p:cNvSpPr>
          <p:nvPr/>
        </p:nvSpPr>
        <p:spPr>
          <a:xfrm>
            <a:off x="656877" y="1508411"/>
            <a:ext cx="10490490" cy="2766973"/>
          </a:xfrm>
          <a:prstGeom prst="roundRect">
            <a:avLst>
              <a:gd name="adj" fmla="val 6587"/>
            </a:avLst>
          </a:prstGeom>
          <a:solidFill>
            <a:schemeClr val="bg1"/>
          </a:solidFill>
          <a:ln w="19050">
            <a:solidFill>
              <a:srgbClr val="4FA9D1"/>
            </a:solidFill>
          </a:ln>
        </p:spPr>
        <p:txBody>
          <a:bodyPr vert="horz" lIns="72027" tIns="36013" rIns="72027" bIns="3601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508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3E25C2-580B-1340-B273-C521646704C2}"/>
              </a:ext>
            </a:extLst>
          </p:cNvPr>
          <p:cNvSpPr/>
          <p:nvPr/>
        </p:nvSpPr>
        <p:spPr>
          <a:xfrm>
            <a:off x="992717" y="1716433"/>
            <a:ext cx="98803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ДОПОЛНИТЕЛЬНАЯ ОБЩЕОБРАЗОВАТЕЛЬНАЯ ПРОГРАММА</a:t>
            </a:r>
          </a:p>
          <a:p>
            <a:r>
              <a:rPr lang="ru-RU" sz="2800" dirty="0"/>
              <a:t>«Программирование на </a:t>
            </a:r>
            <a:r>
              <a:rPr lang="en-US" sz="2800" dirty="0"/>
              <a:t>Python</a:t>
            </a:r>
            <a:r>
              <a:rPr lang="ru-RU" sz="2800" dirty="0"/>
              <a:t>»</a:t>
            </a:r>
            <a:r>
              <a:rPr lang="ru-RU" sz="2400" dirty="0"/>
              <a:t> </a:t>
            </a:r>
            <a:endParaRPr lang="ru-RU" sz="2400" dirty="0">
              <a:ea typeface="DIN 2014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3DC823-3041-9450-6B80-8F8CD674E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4" t="3025" r="9956" b="54744"/>
          <a:stretch/>
        </p:blipFill>
        <p:spPr>
          <a:xfrm>
            <a:off x="3592852" y="2747828"/>
            <a:ext cx="7280195" cy="402660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9241" t="34778" r="32817" b="29019"/>
          <a:stretch/>
        </p:blipFill>
        <p:spPr bwMode="auto">
          <a:xfrm>
            <a:off x="0" y="0"/>
            <a:ext cx="3565900" cy="1322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6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utoShape 4" descr="Портал государственных услуг Российской Федерации"/>
          <p:cNvSpPr>
            <a:spLocks noChangeAspect="1" noChangeArrowheads="1"/>
          </p:cNvSpPr>
          <p:nvPr/>
        </p:nvSpPr>
        <p:spPr bwMode="auto">
          <a:xfrm>
            <a:off x="1374844" y="961571"/>
            <a:ext cx="247650" cy="247651"/>
          </a:xfrm>
          <a:prstGeom prst="rect">
            <a:avLst/>
          </a:prstGeom>
          <a:noFill/>
        </p:spPr>
        <p:txBody>
          <a:bodyPr vert="horz" wrap="square" lIns="74295" tIns="37148" rIns="74295" bIns="37148" anchor="t">
            <a:prstTxWarp prst="textNoShape">
              <a:avLst/>
            </a:prstTxWarp>
          </a:bodyPr>
          <a:lstStyle/>
          <a:p>
            <a:endParaRPr lang="ru-RU" sz="1287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0975" y="254340"/>
            <a:ext cx="8362603" cy="50783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dirty="0">
                <a:solidFill>
                  <a:srgbClr val="004082"/>
                </a:solidFill>
              </a:rPr>
              <a:t>Как начать учиться на курсах бесплатно?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3564323"/>
              </p:ext>
            </p:extLst>
          </p:nvPr>
        </p:nvGraphicFramePr>
        <p:xfrm>
          <a:off x="515387" y="1476960"/>
          <a:ext cx="11596255" cy="517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/>
          <p:nvPr/>
        </p:nvPicPr>
        <p:blipFill rotWithShape="1">
          <a:blip r:embed="rId7"/>
          <a:srcRect l="19241" t="34778" r="32817" b="29019"/>
          <a:stretch/>
        </p:blipFill>
        <p:spPr bwMode="auto">
          <a:xfrm>
            <a:off x="0" y="0"/>
            <a:ext cx="3565900" cy="1322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48205" y="1105898"/>
            <a:ext cx="442237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10 ноября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28454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utoShape 4" descr="Портал государственных услуг Российской Федерации"/>
          <p:cNvSpPr>
            <a:spLocks noChangeAspect="1" noChangeArrowheads="1"/>
          </p:cNvSpPr>
          <p:nvPr/>
        </p:nvSpPr>
        <p:spPr bwMode="auto">
          <a:xfrm>
            <a:off x="1374844" y="961571"/>
            <a:ext cx="247650" cy="247651"/>
          </a:xfrm>
          <a:prstGeom prst="rect">
            <a:avLst/>
          </a:prstGeom>
          <a:noFill/>
        </p:spPr>
        <p:txBody>
          <a:bodyPr vert="horz" wrap="square" lIns="74295" tIns="37148" rIns="74295" bIns="37148" anchor="t">
            <a:prstTxWarp prst="textNoShape">
              <a:avLst/>
            </a:prstTxWarp>
          </a:bodyPr>
          <a:lstStyle/>
          <a:p>
            <a:endParaRPr lang="ru-RU" sz="1287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66775" y="661166"/>
            <a:ext cx="4894716" cy="51430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dirty="0">
                <a:solidFill>
                  <a:srgbClr val="004082"/>
                </a:solidFill>
              </a:rPr>
              <a:t>Как подать заявление?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141" y="1360837"/>
            <a:ext cx="1108917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FF0000"/>
                </a:solidFill>
                <a:latin typeface="Roboto"/>
              </a:rPr>
              <a:t>Подать заявление для обучения можно </a:t>
            </a:r>
            <a:r>
              <a:rPr lang="ru-RU" sz="2000" dirty="0" smtClean="0">
                <a:solidFill>
                  <a:srgbClr val="FF0000"/>
                </a:solidFill>
                <a:latin typeface="Roboto"/>
              </a:rPr>
              <a:t>на </a:t>
            </a:r>
            <a:r>
              <a:rPr lang="ru-RU" sz="2000" dirty="0">
                <a:solidFill>
                  <a:srgbClr val="FF0000"/>
                </a:solidFill>
                <a:latin typeface="Roboto"/>
              </a:rPr>
              <a:t>Портале </a:t>
            </a:r>
            <a:r>
              <a:rPr lang="ru-RU" sz="2000" dirty="0" err="1">
                <a:solidFill>
                  <a:srgbClr val="FF0000"/>
                </a:solidFill>
                <a:latin typeface="Roboto"/>
              </a:rPr>
              <a:t>Госуслуг</a:t>
            </a:r>
            <a:r>
              <a:rPr lang="ru-RU" sz="2000" dirty="0">
                <a:solidFill>
                  <a:srgbClr val="FF0000"/>
                </a:solidFill>
                <a:latin typeface="Roboto"/>
              </a:rPr>
              <a:t>. </a:t>
            </a:r>
            <a:endParaRPr lang="ru-RU" sz="2000" b="0" i="0" dirty="0">
              <a:solidFill>
                <a:srgbClr val="FF0000"/>
              </a:solidFill>
              <a:effectLst/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753" y="2043197"/>
            <a:ext cx="10805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4082"/>
                </a:solidFill>
                <a:latin typeface="Roboto"/>
              </a:rPr>
              <a:t>Самостоятельно </a:t>
            </a:r>
            <a:r>
              <a:rPr lang="ru-RU" dirty="0">
                <a:solidFill>
                  <a:srgbClr val="004082"/>
                </a:solidFill>
                <a:latin typeface="Roboto"/>
              </a:rPr>
              <a:t>могут подать заявление школьники, но при условиях: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4082"/>
                </a:solidFill>
                <a:latin typeface="Roboto"/>
              </a:rPr>
              <a:t>	• </a:t>
            </a:r>
            <a:r>
              <a:rPr lang="ru-RU" dirty="0">
                <a:solidFill>
                  <a:srgbClr val="004082"/>
                </a:solidFill>
                <a:latin typeface="Roboto"/>
              </a:rPr>
              <a:t>ребята должны быть не моложе 14 лет и иметь паспорт,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4082"/>
                </a:solidFill>
                <a:latin typeface="Roboto"/>
              </a:rPr>
              <a:t>	• </a:t>
            </a:r>
            <a:r>
              <a:rPr lang="ru-RU" dirty="0">
                <a:solidFill>
                  <a:srgbClr val="004082"/>
                </a:solidFill>
                <a:latin typeface="Roboto"/>
              </a:rPr>
              <a:t>школьники должны учиться в 8–11 классах,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4082"/>
                </a:solidFill>
                <a:latin typeface="Roboto"/>
              </a:rPr>
              <a:t>	• </a:t>
            </a:r>
            <a:r>
              <a:rPr lang="ru-RU" dirty="0">
                <a:solidFill>
                  <a:srgbClr val="004082"/>
                </a:solidFill>
                <a:latin typeface="Roboto"/>
              </a:rPr>
              <a:t>обучающиеся должны быть зарегистрированы в  федеральной государственной информационной системе «Единая 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форме» (ЕСИА).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2745" y="5700493"/>
            <a:ext cx="8851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4082"/>
                </a:solidFill>
                <a:latin typeface="Roboto"/>
              </a:rPr>
              <a:t>Родители или законные представители, которые решат подать заявление за школьника, также должны быть зарегистрированы в ЕСИА. </a:t>
            </a:r>
            <a:endParaRPr lang="ru-RU" dirty="0">
              <a:solidFill>
                <a:srgbClr val="004082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9241" t="34778" r="32817" b="29019"/>
          <a:stretch/>
        </p:blipFill>
        <p:spPr bwMode="auto">
          <a:xfrm>
            <a:off x="0" y="0"/>
            <a:ext cx="3565900" cy="1322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96F5E80-1E29-9CEE-8AA3-CB017DB38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8915" r="7210" b="8199"/>
          <a:stretch/>
        </p:blipFill>
        <p:spPr bwMode="auto">
          <a:xfrm>
            <a:off x="9188434" y="450372"/>
            <a:ext cx="2449384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15392" t="6842" r="12132" b="13056"/>
          <a:stretch/>
        </p:blipFill>
        <p:spPr bwMode="auto">
          <a:xfrm>
            <a:off x="102870" y="24505"/>
            <a:ext cx="11784330" cy="6475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3946120" y="3300153"/>
            <a:ext cx="3435581" cy="565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3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9686" y="23105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>
              <a:solidFill>
                <a:srgbClr val="00408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1D46C-807C-54FC-665F-9A73882A9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14" b="59598"/>
          <a:stretch/>
        </p:blipFill>
        <p:spPr>
          <a:xfrm>
            <a:off x="96922" y="190234"/>
            <a:ext cx="11615769" cy="163259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8119" t="10546" r="18065" b="9066"/>
          <a:stretch/>
        </p:blipFill>
        <p:spPr bwMode="auto">
          <a:xfrm>
            <a:off x="288116" y="1879168"/>
            <a:ext cx="5472604" cy="3199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453" y="4841817"/>
            <a:ext cx="5876925" cy="2016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792" y="1879168"/>
            <a:ext cx="5600700" cy="32766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934441" y="1745243"/>
            <a:ext cx="1997480" cy="496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3E25C2-580B-1340-B273-C521646704C2}"/>
              </a:ext>
            </a:extLst>
          </p:cNvPr>
          <p:cNvSpPr/>
          <p:nvPr/>
        </p:nvSpPr>
        <p:spPr>
          <a:xfrm>
            <a:off x="4256405" y="1879168"/>
            <a:ext cx="5574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/>
              <a:t>Программирование на </a:t>
            </a:r>
            <a:r>
              <a:rPr lang="en-US" sz="2000" b="1" dirty="0"/>
              <a:t>Python</a:t>
            </a:r>
            <a:r>
              <a:rPr lang="ru-RU" sz="2000" b="1" dirty="0"/>
              <a:t>»</a:t>
            </a:r>
            <a:r>
              <a:rPr lang="ru-RU" b="1" dirty="0"/>
              <a:t> </a:t>
            </a:r>
            <a:endParaRPr lang="ru-RU" b="1" dirty="0">
              <a:ea typeface="DIN 2014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9686" y="23105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>
              <a:solidFill>
                <a:srgbClr val="00408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1D46C-807C-54FC-665F-9A73882A9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14" b="59598"/>
          <a:stretch/>
        </p:blipFill>
        <p:spPr>
          <a:xfrm>
            <a:off x="288115" y="177781"/>
            <a:ext cx="11615769" cy="1632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7388" y="2510562"/>
            <a:ext cx="7334598" cy="367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Морозова Наталия Сергеевна,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кафедрой «Учет и информационные технологии в бизнесе»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</a:t>
            </a: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+7(4742) 27-09-62; моб. +79601483974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 занятий: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Липецкий филиал Финуниверситета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Липецк, ул. Интернациональная, д. 12б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030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749248" y="3551321"/>
            <a:ext cx="6937334" cy="9951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Включайтесь в реализацию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проекта!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8FFD56-3E8E-4F33-B586-BE9108324571}"/>
              </a:ext>
            </a:extLst>
          </p:cNvPr>
          <p:cNvSpPr txBox="1"/>
          <p:nvPr/>
        </p:nvSpPr>
        <p:spPr>
          <a:xfrm>
            <a:off x="4978319" y="3919314"/>
            <a:ext cx="2577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white"/>
                </a:solidFill>
                <a:latin typeface="Calibri" panose="020F0502020204030204"/>
              </a:rPr>
              <a:t>Руководитель проекта: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Сурова Надежда Юрьевна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38198" y="2833559"/>
            <a:ext cx="6731093" cy="685220"/>
            <a:chOff x="1238198" y="2493921"/>
            <a:chExt cx="6731093" cy="74760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4727189" y="2493922"/>
              <a:ext cx="0" cy="74759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969291" y="2493922"/>
              <a:ext cx="0" cy="74759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238198" y="2493921"/>
              <a:ext cx="0" cy="74759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9FF6C2D4-8950-CAF8-AEB3-706789BF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5" y="2025590"/>
            <a:ext cx="3618927" cy="130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18B530-E7A7-F40B-0F29-15C22BF4F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14" b="59598"/>
          <a:stretch/>
        </p:blipFill>
        <p:spPr>
          <a:xfrm>
            <a:off x="288115" y="177781"/>
            <a:ext cx="11615769" cy="1632590"/>
          </a:xfrm>
          <a:prstGeom prst="rect">
            <a:avLst/>
          </a:prstGeom>
        </p:spPr>
      </p:pic>
      <p:sp>
        <p:nvSpPr>
          <p:cNvPr id="6" name="AutoShape 2" descr="blob:https://web.whatsapp.com/da74405f-3325-48a1-a60d-6b3d54ce9782"/>
          <p:cNvSpPr>
            <a:spLocks noChangeAspect="1" noChangeArrowheads="1"/>
          </p:cNvSpPr>
          <p:nvPr/>
        </p:nvSpPr>
        <p:spPr bwMode="auto">
          <a:xfrm>
            <a:off x="8063779" y="3029823"/>
            <a:ext cx="3623915" cy="36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C:\Users\НСМорозова\Downloads\WhatsApp Image 2022-10-26 at 11.30.59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24011" r="15925" b="23530"/>
          <a:stretch/>
        </p:blipFill>
        <p:spPr bwMode="auto">
          <a:xfrm>
            <a:off x="7781069" y="2111332"/>
            <a:ext cx="3045495" cy="3875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1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24455</TotalTime>
  <Words>217</Words>
  <Application>Microsoft Office PowerPoint</Application>
  <PresentationFormat>Широкоэкранный</PresentationFormat>
  <Paragraphs>53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DIN 2014</vt:lpstr>
      <vt:lpstr>Roboto</vt:lpstr>
      <vt:lpstr>Tahoma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Шарапова Юлия Валерьевна</dc:creator>
  <cp:lastModifiedBy>Секретарь</cp:lastModifiedBy>
  <cp:revision>804</cp:revision>
  <cp:lastPrinted>2021-06-15T08:28:28Z</cp:lastPrinted>
  <dcterms:created xsi:type="dcterms:W3CDTF">2021-01-28T11:28:04Z</dcterms:created>
  <dcterms:modified xsi:type="dcterms:W3CDTF">2022-10-27T07:05:50Z</dcterms:modified>
</cp:coreProperties>
</file>